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54"/>
  </p:notesMasterIdLst>
  <p:sldIdLst>
    <p:sldId id="1137" r:id="rId3"/>
    <p:sldId id="1139" r:id="rId4"/>
    <p:sldId id="373" r:id="rId5"/>
    <p:sldId id="375" r:id="rId6"/>
    <p:sldId id="1140" r:id="rId7"/>
    <p:sldId id="267" r:id="rId8"/>
    <p:sldId id="376" r:id="rId9"/>
    <p:sldId id="268" r:id="rId10"/>
    <p:sldId id="271" r:id="rId11"/>
    <p:sldId id="377" r:id="rId12"/>
    <p:sldId id="379" r:id="rId13"/>
    <p:sldId id="378" r:id="rId14"/>
    <p:sldId id="381" r:id="rId15"/>
    <p:sldId id="382" r:id="rId16"/>
    <p:sldId id="269" r:id="rId17"/>
    <p:sldId id="1141" r:id="rId18"/>
    <p:sldId id="383" r:id="rId19"/>
    <p:sldId id="384" r:id="rId20"/>
    <p:sldId id="336" r:id="rId21"/>
    <p:sldId id="337" r:id="rId22"/>
    <p:sldId id="366" r:id="rId23"/>
    <p:sldId id="348" r:id="rId24"/>
    <p:sldId id="349" r:id="rId25"/>
    <p:sldId id="368" r:id="rId26"/>
    <p:sldId id="351" r:id="rId27"/>
    <p:sldId id="352" r:id="rId28"/>
    <p:sldId id="369" r:id="rId29"/>
    <p:sldId id="356" r:id="rId30"/>
    <p:sldId id="357" r:id="rId31"/>
    <p:sldId id="370" r:id="rId32"/>
    <p:sldId id="1142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359" r:id="rId49"/>
    <p:sldId id="360" r:id="rId50"/>
    <p:sldId id="371" r:id="rId51"/>
    <p:sldId id="372" r:id="rId52"/>
    <p:sldId id="25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2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B00E6-6A50-6440-B858-2BD86E91C86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A67D-2F71-2245-9620-553A6F75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4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19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ceba277f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4ceba277f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46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2130c76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2130c76d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52130c76d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4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15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BDD-EFD1-F249-A455-7DDD5F3E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BC94-0411-CD40-B096-21284163F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5000-799A-2546-AD20-D7701F79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1815-EE23-1F4A-9390-F05A6E5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2B06C-2CFC-7243-B871-6007528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97B-872D-F642-9EE4-F4A26374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082ED-0AD5-CD49-B7C8-7F7EE1A8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7332-5DCC-AC45-A952-C626DD57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E74E-8351-194C-A69D-C5D8759F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CC31-CBD7-8F46-B74C-4ACCF8B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FC027-4E1B-7F41-BCFD-28F8BC343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BF64D-33B5-2044-B063-88A1F685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03E8-5371-524D-B452-957B184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7033-4999-ED4F-82CE-E9EFEBD8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F21-E9C7-CE48-8431-5AD4FCE2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60228" y="4669934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60228" y="2531005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60227" y="4492309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0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8" y="716934"/>
            <a:ext cx="4372779" cy="3999374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6" y="1410789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4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6" y="3726495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6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7BEC7-4B7C-4344-A22A-6080EA5BC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47851" y="3485631"/>
            <a:ext cx="9784315" cy="1010448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rgbClr val="282C32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47852" y="1778267"/>
            <a:ext cx="9784316" cy="128962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800" b="0" i="0" u="none" spc="-140" baseline="0" dirty="0">
                <a:solidFill>
                  <a:schemeClr val="tx1"/>
                </a:solidFill>
                <a:effectLst/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47851" y="3322546"/>
            <a:ext cx="8035728" cy="0"/>
          </a:xfrm>
          <a:prstGeom prst="line">
            <a:avLst/>
          </a:prstGeom>
          <a:ln w="3175"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798862" y="2001898"/>
            <a:ext cx="7703454" cy="2863564"/>
          </a:xfrm>
        </p:spPr>
        <p:txBody>
          <a:bodyPr lIns="0" tIns="0" rIns="0" bIns="0" anchor="ctr" anchorCtr="0">
            <a:noAutofit/>
          </a:bodyPr>
          <a:lstStyle>
            <a:lvl1pPr algn="l">
              <a:defRPr sz="4800" b="0" i="0" u="none" spc="-140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000" y="0"/>
            <a:ext cx="450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6B3-06A1-A04F-82F0-1365607F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9B67-1FFE-FF4F-B8C0-E1FECC74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E435-C8D9-F245-8D2A-3B45BAA5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1EC1-9740-9C40-AF6A-6C88D7C3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20D6-DF98-3E44-872F-203D0556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9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EA4DB-2E00-BF42-9B1E-BD5C288C0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6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351623-EDC2-1447-8D11-8AD7BBDEE330}"/>
              </a:ext>
            </a:extLst>
          </p:cNvPr>
          <p:cNvSpPr/>
          <p:nvPr userDrawn="1"/>
        </p:nvSpPr>
        <p:spPr>
          <a:xfrm>
            <a:off x="0" y="6180667"/>
            <a:ext cx="12192000" cy="67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E005-4AB7-C04E-88A5-A77AE04DA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7931"/>
          <a:stretch/>
        </p:blipFill>
        <p:spPr>
          <a:xfrm>
            <a:off x="-1" y="5871700"/>
            <a:ext cx="12192000" cy="9863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570620" y="1030559"/>
            <a:ext cx="4049280" cy="4760913"/>
          </a:xfrm>
        </p:spPr>
        <p:txBody>
          <a:bodyPr anchor="ctr">
            <a:normAutofit/>
          </a:bodyPr>
          <a:lstStyle>
            <a:lvl1pPr marL="0" indent="0" algn="ctr">
              <a:buFont typeface="Wingdings" charset="2"/>
              <a:buNone/>
              <a:tabLst/>
              <a:defRPr sz="4000">
                <a:solidFill>
                  <a:srgbClr val="282C3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815525" y="1030559"/>
            <a:ext cx="0" cy="4760913"/>
          </a:xfrm>
          <a:prstGeom prst="line">
            <a:avLst/>
          </a:prstGeom>
          <a:ln>
            <a:solidFill>
              <a:srgbClr val="2C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 userDrawn="1">
            <p:ph sz="quarter" idx="12"/>
          </p:nvPr>
        </p:nvSpPr>
        <p:spPr>
          <a:xfrm>
            <a:off x="4997968" y="1030288"/>
            <a:ext cx="6613525" cy="4760912"/>
          </a:xfrm>
        </p:spPr>
        <p:txBody>
          <a:bodyPr anchor="ctr">
            <a:normAutofit/>
          </a:bodyPr>
          <a:lstStyle>
            <a:lvl1pPr marL="349250" indent="-349250">
              <a:tabLst/>
              <a:defRPr sz="2400">
                <a:solidFill>
                  <a:srgbClr val="282C32"/>
                </a:solidFill>
              </a:defRPr>
            </a:lvl1pPr>
            <a:lvl2pPr>
              <a:defRPr sz="2000">
                <a:solidFill>
                  <a:srgbClr val="282C32"/>
                </a:solidFill>
              </a:defRPr>
            </a:lvl2pPr>
            <a:lvl3pPr>
              <a:defRPr sz="1800">
                <a:solidFill>
                  <a:srgbClr val="282C32"/>
                </a:solidFill>
              </a:defRPr>
            </a:lvl3pPr>
            <a:lvl4pPr>
              <a:defRPr sz="1600">
                <a:solidFill>
                  <a:srgbClr val="282C32"/>
                </a:solidFill>
              </a:defRPr>
            </a:lvl4pPr>
            <a:lvl5pPr>
              <a:defRPr sz="1600">
                <a:solidFill>
                  <a:srgbClr val="282C3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8B3D6D-E07E-D74A-8F51-FEB4190F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207"/>
          <a:stretch/>
        </p:blipFill>
        <p:spPr>
          <a:xfrm>
            <a:off x="9450840" y="0"/>
            <a:ext cx="274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8EC3-6184-8A40-8B90-7BE8858D3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1028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34679" y="-3320"/>
            <a:ext cx="12467112" cy="6864863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8703735" y="0"/>
            <a:ext cx="3488267" cy="745067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4633270" y="-3319"/>
            <a:ext cx="7573969" cy="68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78331" y="745067"/>
            <a:ext cx="11617325" cy="5554133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18053" y="81280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18055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828754" lvl="2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076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ED2-254C-2245-A2FA-3D8368E7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6645B-39A1-0042-A9CA-65B9F01D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8D82-AB38-104E-B309-04A4004A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3101-0F1C-1047-8283-45B354FC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9DB2-88DC-B14B-BC30-68962CBB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EE05-6014-B94A-A211-068F6F48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A082-026F-B94D-BCA4-7DE55C43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1FDB4-BE87-9D4E-837E-AE6ECD92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9CC2-4EBA-C042-8046-56B98BFA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9F1F7-79EB-2741-B047-BDF77B9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6BC88-5995-664F-90D6-69108F8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2E7B-91D5-7548-873A-EA52DBEB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190F-BC4F-964B-9E36-FED0C34FA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43A4D-EF6E-0C40-81B7-A7C4BFFA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51F37-03F2-884D-AD0B-690C0149A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8199-77B1-1648-A88B-C5C08514C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199A-F4DB-4F40-9AE8-A0DEA783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6EA10-94CD-BB4F-9890-EFED904C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F1192-EE8F-3647-B9A7-7083C9DC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824C-97D1-BB47-A621-B226A10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150A-C7DF-3546-AF85-824A705F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E13C1-95B8-754D-B907-0E62D5AA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26B0-8033-384F-AA2B-55DA4546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FDB39-225C-1C46-8EBE-BD9893E4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551DC-DC11-8747-BC86-9D62F55D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C9F1-DCE3-0D42-9C9A-3F4C4749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1C3-B128-1746-ACCF-255D95BD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EDCE-8F44-E042-B566-62CCF6AA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56EE9-1929-FC44-BD8B-0AE85EBCA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FD441-7A83-8C43-9489-1B264C01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D2B7-02DB-EA49-8DE9-54615860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4A028-22FB-3F40-BF59-42045AE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A1A9-D519-5E4C-8E8C-1A97EE97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1DA113-20B2-9C4A-AB00-014C64780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DC0C6-DCBA-EA4C-A84B-E23682CB4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276A4-5B25-474E-921B-A76ED92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7C4A-C23E-0247-B2BB-6C083F1F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D511-A7DE-B440-B29D-AA1037A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4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119-DDB2-DB41-A6E2-D434FE5A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A0F68-65B5-E145-9319-9AF9098C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AD4-68C0-724F-955A-E8F02D45E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B88D-F1C3-AF4F-B447-11C5C15E4BFE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FD10-C508-684D-A497-253216A68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6CB4-0DE3-8A48-B892-3EA4B173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9C133-CA67-2B45-A8D0-F30A4B5C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002BF5-4260-D648-961C-3762DD2E6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05550"/>
            <a:ext cx="12192000" cy="552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42" y="239058"/>
            <a:ext cx="11122460" cy="1078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41" y="1436741"/>
            <a:ext cx="11122461" cy="469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939" y="6519320"/>
            <a:ext cx="3020122" cy="2092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© 2019 InfluxData. All rights reserved.</a:t>
            </a:r>
            <a:r>
              <a:rPr lang="en-US" sz="900" b="0" i="0" kern="1200" baseline="0" dirty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  <a:sym typeface="Symbol"/>
              </a:rPr>
              <a:t> </a:t>
            </a:r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1933" y="6519320"/>
            <a:ext cx="1265970" cy="1992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A86F24-19EF-7741-955D-D24726FB20C9}" type="slidenum">
              <a:rPr lang="en-US" sz="900" smtClean="0">
                <a:solidFill>
                  <a:schemeClr val="bg1">
                    <a:alpha val="60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  <a:p>
            <a:pPr algn="r"/>
            <a:endParaRPr lang="en-US" sz="900" b="0" i="0" dirty="0">
              <a:solidFill>
                <a:schemeClr val="bg1">
                  <a:alpha val="60000"/>
                </a:schemeClr>
              </a:solidFill>
              <a:latin typeface="Rubik" pitchFamily="2" charset="-79"/>
              <a:ea typeface="Helvetica Neue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04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2C2C38"/>
          </a:solidFill>
          <a:latin typeface="Rubik Medium" pitchFamily="2" charset="-79"/>
          <a:ea typeface="Helvetica Neue" charset="0"/>
          <a:cs typeface="Rubik Medium" pitchFamily="2" charset="-79"/>
        </a:defRPr>
      </a:lvl1pPr>
    </p:titleStyle>
    <p:bodyStyle>
      <a:lvl1pPr marL="346075" indent="-346075" algn="l" defTabSz="914400" rtl="0" eaLnBrk="1" latinLnBrk="0" hangingPunct="1">
        <a:lnSpc>
          <a:spcPct val="100000"/>
        </a:lnSpc>
        <a:spcBef>
          <a:spcPts val="1000"/>
        </a:spcBef>
        <a:buClrTx/>
        <a:buSzPct val="100000"/>
        <a:buFont typeface="Arial" charset="0"/>
        <a:buChar char="•"/>
        <a:tabLst/>
        <a:defRPr sz="2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Tx/>
        <a:buFont typeface="Helvetica" charset="-52"/>
        <a:buChar char="–"/>
        <a:tabLst/>
        <a:defRPr sz="24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Arial" charset="0"/>
        <a:buChar char="•"/>
        <a:tabLst/>
        <a:defRPr sz="20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LucidaGrande" charset="0"/>
        <a:buChar char="▫︎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Tx/>
        <a:buFont typeface=".AppleSystemUIFont" charset="-120"/>
        <a:buChar char="-"/>
        <a:defRPr sz="1800" b="0" i="0" kern="1200">
          <a:solidFill>
            <a:srgbClr val="2C2C38"/>
          </a:solidFill>
          <a:latin typeface="Rubik" pitchFamily="2" charset="-79"/>
          <a:ea typeface="Helvetica Neue" charset="0"/>
          <a:cs typeface="Rubik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2.docs.influxdata.com/v2.0/query-dat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44CE45-509E-F649-90A4-98FCBA6E2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lvl="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599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7E02-4878-154D-858D-01937F33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Flux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7DE6A-C269-2749-B0EA-FAE5EBE922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An infinite stream…</a:t>
            </a:r>
          </a:p>
          <a:p>
            <a:pPr marL="126997" indent="0">
              <a:buNone/>
            </a:pPr>
            <a:r>
              <a:rPr lang="en-GB" dirty="0"/>
              <a:t>of finite tables…</a:t>
            </a:r>
          </a:p>
          <a:p>
            <a:pPr marL="126997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250DF-45DE-0147-B3E9-2007F80BD239}"/>
              </a:ext>
            </a:extLst>
          </p:cNvPr>
          <p:cNvSpPr txBox="1"/>
          <p:nvPr/>
        </p:nvSpPr>
        <p:spPr>
          <a:xfrm>
            <a:off x="6373822" y="0"/>
            <a:ext cx="4084773" cy="598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8266" dirty="0">
                <a:solidFill>
                  <a:schemeClr val="accent1"/>
                </a:solidFill>
              </a:rPr>
              <a:t>:o</a:t>
            </a:r>
          </a:p>
        </p:txBody>
      </p:sp>
    </p:spTree>
    <p:extLst>
      <p:ext uri="{BB962C8B-B14F-4D97-AF65-F5344CB8AC3E}">
        <p14:creationId xmlns:p14="http://schemas.microsoft.com/office/powerpoint/2010/main" val="4281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D04-8FDC-8341-9787-A087718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bucket to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32F7B-9F6F-0749-A848-199B83045D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327;p56">
            <a:extLst>
              <a:ext uri="{FF2B5EF4-FFF2-40B4-BE49-F238E27FC236}">
                <a16:creationId xmlns:a16="http://schemas.microsoft.com/office/drawing/2014/main" id="{3ABEB3CD-E30E-3445-B95F-BF0369A2C7C2}"/>
              </a:ext>
            </a:extLst>
          </p:cNvPr>
          <p:cNvSpPr/>
          <p:nvPr/>
        </p:nvSpPr>
        <p:spPr>
          <a:xfrm>
            <a:off x="4533618" y="4502729"/>
            <a:ext cx="1415429" cy="16263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" name="Google Shape;324;p56">
            <a:extLst>
              <a:ext uri="{FF2B5EF4-FFF2-40B4-BE49-F238E27FC236}">
                <a16:creationId xmlns:a16="http://schemas.microsoft.com/office/drawing/2014/main" id="{5EBD003A-CE99-1547-A38D-A81A7E81343F}"/>
              </a:ext>
            </a:extLst>
          </p:cNvPr>
          <p:cNvSpPr/>
          <p:nvPr/>
        </p:nvSpPr>
        <p:spPr>
          <a:xfrm>
            <a:off x="2917455" y="4498650"/>
            <a:ext cx="1415429" cy="16263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6" name="Google Shape;325;p56">
            <a:extLst>
              <a:ext uri="{FF2B5EF4-FFF2-40B4-BE49-F238E27FC236}">
                <a16:creationId xmlns:a16="http://schemas.microsoft.com/office/drawing/2014/main" id="{FAA90163-C94D-5548-9250-C87ECB4700E2}"/>
              </a:ext>
            </a:extLst>
          </p:cNvPr>
          <p:cNvSpPr/>
          <p:nvPr/>
        </p:nvSpPr>
        <p:spPr>
          <a:xfrm>
            <a:off x="6149780" y="4494229"/>
            <a:ext cx="1415429" cy="16263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9" name="Google Shape;328;p56">
            <a:extLst>
              <a:ext uri="{FF2B5EF4-FFF2-40B4-BE49-F238E27FC236}">
                <a16:creationId xmlns:a16="http://schemas.microsoft.com/office/drawing/2014/main" id="{2DC0D9D4-893E-0A49-83E9-398D84490754}"/>
              </a:ext>
            </a:extLst>
          </p:cNvPr>
          <p:cNvSpPr txBox="1"/>
          <p:nvPr/>
        </p:nvSpPr>
        <p:spPr>
          <a:xfrm>
            <a:off x="3096401" y="4985387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1492…0</a:t>
            </a:r>
            <a:endParaRPr sz="1600" dirty="0"/>
          </a:p>
        </p:txBody>
      </p:sp>
      <p:sp>
        <p:nvSpPr>
          <p:cNvPr id="10" name="Google Shape;329;p56">
            <a:extLst>
              <a:ext uri="{FF2B5EF4-FFF2-40B4-BE49-F238E27FC236}">
                <a16:creationId xmlns:a16="http://schemas.microsoft.com/office/drawing/2014/main" id="{D2ED5F35-C95C-E84B-AD91-40A2B8D764D2}"/>
              </a:ext>
            </a:extLst>
          </p:cNvPr>
          <p:cNvSpPr txBox="1"/>
          <p:nvPr/>
        </p:nvSpPr>
        <p:spPr>
          <a:xfrm>
            <a:off x="4695397" y="4985387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 err="1"/>
              <a:t>serverA</a:t>
            </a:r>
            <a:endParaRPr sz="1600" dirty="0"/>
          </a:p>
        </p:txBody>
      </p:sp>
      <p:sp>
        <p:nvSpPr>
          <p:cNvPr id="12" name="Google Shape;331;p56">
            <a:extLst>
              <a:ext uri="{FF2B5EF4-FFF2-40B4-BE49-F238E27FC236}">
                <a16:creationId xmlns:a16="http://schemas.microsoft.com/office/drawing/2014/main" id="{198B8CE5-5A81-D540-B24C-1274DE683545}"/>
              </a:ext>
            </a:extLst>
          </p:cNvPr>
          <p:cNvSpPr txBox="1"/>
          <p:nvPr/>
        </p:nvSpPr>
        <p:spPr>
          <a:xfrm>
            <a:off x="6333359" y="4998291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1.667</a:t>
            </a:r>
            <a:endParaRPr sz="1600" dirty="0"/>
          </a:p>
        </p:txBody>
      </p:sp>
      <p:sp>
        <p:nvSpPr>
          <p:cNvPr id="13" name="Google Shape;332;p56">
            <a:extLst>
              <a:ext uri="{FF2B5EF4-FFF2-40B4-BE49-F238E27FC236}">
                <a16:creationId xmlns:a16="http://schemas.microsoft.com/office/drawing/2014/main" id="{C0BFC6F5-999A-9646-B4F3-4216EA53A26E}"/>
              </a:ext>
            </a:extLst>
          </p:cNvPr>
          <p:cNvSpPr txBox="1"/>
          <p:nvPr/>
        </p:nvSpPr>
        <p:spPr>
          <a:xfrm>
            <a:off x="3080579" y="4475540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_time</a:t>
            </a:r>
            <a:endParaRPr sz="1600" b="1" dirty="0"/>
          </a:p>
        </p:txBody>
      </p:sp>
      <p:sp>
        <p:nvSpPr>
          <p:cNvPr id="14" name="Google Shape;333;p56">
            <a:extLst>
              <a:ext uri="{FF2B5EF4-FFF2-40B4-BE49-F238E27FC236}">
                <a16:creationId xmlns:a16="http://schemas.microsoft.com/office/drawing/2014/main" id="{7DB6F04C-257B-5B40-A97E-A650DC532819}"/>
              </a:ext>
            </a:extLst>
          </p:cNvPr>
          <p:cNvSpPr txBox="1"/>
          <p:nvPr/>
        </p:nvSpPr>
        <p:spPr>
          <a:xfrm>
            <a:off x="4679512" y="4475540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host</a:t>
            </a:r>
            <a:endParaRPr sz="1600" b="1" dirty="0"/>
          </a:p>
        </p:txBody>
      </p:sp>
      <p:sp>
        <p:nvSpPr>
          <p:cNvPr id="16" name="Google Shape;335;p56">
            <a:extLst>
              <a:ext uri="{FF2B5EF4-FFF2-40B4-BE49-F238E27FC236}">
                <a16:creationId xmlns:a16="http://schemas.microsoft.com/office/drawing/2014/main" id="{AF2B12B2-6EC0-6E4F-B564-C04ECEA7201C}"/>
              </a:ext>
            </a:extLst>
          </p:cNvPr>
          <p:cNvSpPr txBox="1"/>
          <p:nvPr/>
        </p:nvSpPr>
        <p:spPr>
          <a:xfrm>
            <a:off x="6317347" y="4488444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idle</a:t>
            </a:r>
            <a:endParaRPr sz="1600" b="1" dirty="0"/>
          </a:p>
        </p:txBody>
      </p:sp>
      <p:sp>
        <p:nvSpPr>
          <p:cNvPr id="17" name="Google Shape;336;p56">
            <a:extLst>
              <a:ext uri="{FF2B5EF4-FFF2-40B4-BE49-F238E27FC236}">
                <a16:creationId xmlns:a16="http://schemas.microsoft.com/office/drawing/2014/main" id="{669C8144-B1F6-F444-8584-4A7042D08CB3}"/>
              </a:ext>
            </a:extLst>
          </p:cNvPr>
          <p:cNvSpPr txBox="1"/>
          <p:nvPr/>
        </p:nvSpPr>
        <p:spPr>
          <a:xfrm>
            <a:off x="3096189" y="5438988"/>
            <a:ext cx="1106699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1492…1</a:t>
            </a:r>
            <a:endParaRPr sz="1600" dirty="0"/>
          </a:p>
        </p:txBody>
      </p:sp>
      <p:sp>
        <p:nvSpPr>
          <p:cNvPr id="18" name="Google Shape;337;p56">
            <a:extLst>
              <a:ext uri="{FF2B5EF4-FFF2-40B4-BE49-F238E27FC236}">
                <a16:creationId xmlns:a16="http://schemas.microsoft.com/office/drawing/2014/main" id="{6108C941-0D97-D548-92CF-7C92B004F422}"/>
              </a:ext>
            </a:extLst>
          </p:cNvPr>
          <p:cNvSpPr txBox="1"/>
          <p:nvPr/>
        </p:nvSpPr>
        <p:spPr>
          <a:xfrm>
            <a:off x="4695123" y="5450521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 err="1"/>
              <a:t>serverB</a:t>
            </a:r>
            <a:endParaRPr sz="1600" dirty="0"/>
          </a:p>
        </p:txBody>
      </p:sp>
      <p:sp>
        <p:nvSpPr>
          <p:cNvPr id="19" name="Google Shape;338;p56">
            <a:extLst>
              <a:ext uri="{FF2B5EF4-FFF2-40B4-BE49-F238E27FC236}">
                <a16:creationId xmlns:a16="http://schemas.microsoft.com/office/drawing/2014/main" id="{3AF0D32C-C808-C34C-A55C-DB2C864829A1}"/>
              </a:ext>
            </a:extLst>
          </p:cNvPr>
          <p:cNvSpPr/>
          <p:nvPr/>
        </p:nvSpPr>
        <p:spPr>
          <a:xfrm>
            <a:off x="7773310" y="4498355"/>
            <a:ext cx="1415429" cy="16263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1" name="Google Shape;340;p56">
            <a:extLst>
              <a:ext uri="{FF2B5EF4-FFF2-40B4-BE49-F238E27FC236}">
                <a16:creationId xmlns:a16="http://schemas.microsoft.com/office/drawing/2014/main" id="{268F5DDF-2E01-D646-BC4B-9A72DDB168C6}"/>
              </a:ext>
            </a:extLst>
          </p:cNvPr>
          <p:cNvSpPr txBox="1"/>
          <p:nvPr/>
        </p:nvSpPr>
        <p:spPr>
          <a:xfrm>
            <a:off x="6332957" y="5463425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1789.4</a:t>
            </a:r>
            <a:endParaRPr sz="1600" dirty="0"/>
          </a:p>
        </p:txBody>
      </p:sp>
      <p:sp>
        <p:nvSpPr>
          <p:cNvPr id="22" name="Google Shape;341;p56">
            <a:extLst>
              <a:ext uri="{FF2B5EF4-FFF2-40B4-BE49-F238E27FC236}">
                <a16:creationId xmlns:a16="http://schemas.microsoft.com/office/drawing/2014/main" id="{9514B5E5-7060-C94B-97F2-8123E6DEC7F5}"/>
              </a:ext>
            </a:extLst>
          </p:cNvPr>
          <p:cNvSpPr txBox="1"/>
          <p:nvPr/>
        </p:nvSpPr>
        <p:spPr>
          <a:xfrm>
            <a:off x="7956889" y="5004075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2342.2</a:t>
            </a:r>
            <a:endParaRPr sz="1600" dirty="0"/>
          </a:p>
        </p:txBody>
      </p:sp>
      <p:sp>
        <p:nvSpPr>
          <p:cNvPr id="23" name="Google Shape;342;p56">
            <a:extLst>
              <a:ext uri="{FF2B5EF4-FFF2-40B4-BE49-F238E27FC236}">
                <a16:creationId xmlns:a16="http://schemas.microsoft.com/office/drawing/2014/main" id="{6108058C-9A3E-6843-9CCE-938A911B1BD3}"/>
              </a:ext>
            </a:extLst>
          </p:cNvPr>
          <p:cNvSpPr txBox="1"/>
          <p:nvPr/>
        </p:nvSpPr>
        <p:spPr>
          <a:xfrm>
            <a:off x="7940877" y="4494228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 dirty="0"/>
              <a:t>system</a:t>
            </a:r>
            <a:endParaRPr sz="1600" b="1" dirty="0"/>
          </a:p>
        </p:txBody>
      </p:sp>
      <p:sp>
        <p:nvSpPr>
          <p:cNvPr id="24" name="Google Shape;343;p56">
            <a:extLst>
              <a:ext uri="{FF2B5EF4-FFF2-40B4-BE49-F238E27FC236}">
                <a16:creationId xmlns:a16="http://schemas.microsoft.com/office/drawing/2014/main" id="{6DF47474-AD55-4643-AFAD-91D1DFF56044}"/>
              </a:ext>
            </a:extLst>
          </p:cNvPr>
          <p:cNvSpPr txBox="1"/>
          <p:nvPr/>
        </p:nvSpPr>
        <p:spPr>
          <a:xfrm>
            <a:off x="7956488" y="5469209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2.779</a:t>
            </a:r>
            <a:endParaRPr sz="1600" dirty="0"/>
          </a:p>
        </p:txBody>
      </p:sp>
      <p:sp>
        <p:nvSpPr>
          <p:cNvPr id="26" name="Google Shape;345;p56">
            <a:extLst>
              <a:ext uri="{FF2B5EF4-FFF2-40B4-BE49-F238E27FC236}">
                <a16:creationId xmlns:a16="http://schemas.microsoft.com/office/drawing/2014/main" id="{98CB639C-166F-0D41-8985-927D834782B5}"/>
              </a:ext>
            </a:extLst>
          </p:cNvPr>
          <p:cNvSpPr/>
          <p:nvPr/>
        </p:nvSpPr>
        <p:spPr>
          <a:xfrm>
            <a:off x="2798726" y="5008495"/>
            <a:ext cx="6557927" cy="93946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accent6"/>
              </a:solidFill>
            </a:endParaRPr>
          </a:p>
        </p:txBody>
      </p:sp>
      <p:sp>
        <p:nvSpPr>
          <p:cNvPr id="30" name="Google Shape;336;p56">
            <a:extLst>
              <a:ext uri="{FF2B5EF4-FFF2-40B4-BE49-F238E27FC236}">
                <a16:creationId xmlns:a16="http://schemas.microsoft.com/office/drawing/2014/main" id="{9D282D73-48AC-974B-AA15-6965A3F95658}"/>
              </a:ext>
            </a:extLst>
          </p:cNvPr>
          <p:cNvSpPr txBox="1"/>
          <p:nvPr/>
        </p:nvSpPr>
        <p:spPr>
          <a:xfrm>
            <a:off x="3096189" y="5172227"/>
            <a:ext cx="1106699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31" name="Google Shape;337;p56">
            <a:extLst>
              <a:ext uri="{FF2B5EF4-FFF2-40B4-BE49-F238E27FC236}">
                <a16:creationId xmlns:a16="http://schemas.microsoft.com/office/drawing/2014/main" id="{242B8E0F-79E2-F247-9D76-200CB4DC7129}"/>
              </a:ext>
            </a:extLst>
          </p:cNvPr>
          <p:cNvSpPr txBox="1"/>
          <p:nvPr/>
        </p:nvSpPr>
        <p:spPr>
          <a:xfrm>
            <a:off x="4695123" y="5183760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33" name="Google Shape;340;p56">
            <a:extLst>
              <a:ext uri="{FF2B5EF4-FFF2-40B4-BE49-F238E27FC236}">
                <a16:creationId xmlns:a16="http://schemas.microsoft.com/office/drawing/2014/main" id="{423CA378-5DC8-B14D-AEE5-005FF5865357}"/>
              </a:ext>
            </a:extLst>
          </p:cNvPr>
          <p:cNvSpPr txBox="1"/>
          <p:nvPr/>
        </p:nvSpPr>
        <p:spPr>
          <a:xfrm>
            <a:off x="6332957" y="5196664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34" name="Google Shape;343;p56">
            <a:extLst>
              <a:ext uri="{FF2B5EF4-FFF2-40B4-BE49-F238E27FC236}">
                <a16:creationId xmlns:a16="http://schemas.microsoft.com/office/drawing/2014/main" id="{9A3D7FB1-01C9-F64F-9F73-9DEDDB3AA9D6}"/>
              </a:ext>
            </a:extLst>
          </p:cNvPr>
          <p:cNvSpPr txBox="1"/>
          <p:nvPr/>
        </p:nvSpPr>
        <p:spPr>
          <a:xfrm>
            <a:off x="7956488" y="5117384"/>
            <a:ext cx="1106699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/>
              <a:t>…</a:t>
            </a:r>
            <a:endParaRPr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BE0C2C-4190-9740-9049-052C68CE7F58}"/>
              </a:ext>
            </a:extLst>
          </p:cNvPr>
          <p:cNvSpPr/>
          <p:nvPr/>
        </p:nvSpPr>
        <p:spPr>
          <a:xfrm>
            <a:off x="6460392" y="3440808"/>
            <a:ext cx="6096000" cy="8408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16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6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6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sz="16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sz="16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sz="16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600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16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6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600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6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(start:-1s)</a:t>
            </a:r>
            <a:endParaRPr lang="it-IT" sz="1600" dirty="0">
              <a:solidFill>
                <a:schemeClr val="accent6"/>
              </a:solidFill>
            </a:endParaRPr>
          </a:p>
        </p:txBody>
      </p:sp>
      <p:graphicFrame>
        <p:nvGraphicFramePr>
          <p:cNvPr id="37" name="Google Shape;315;p55">
            <a:extLst>
              <a:ext uri="{FF2B5EF4-FFF2-40B4-BE49-F238E27FC236}">
                <a16:creationId xmlns:a16="http://schemas.microsoft.com/office/drawing/2014/main" id="{B6F4E7BC-08D9-F74F-8D34-B7CBF490EFEB}"/>
              </a:ext>
            </a:extLst>
          </p:cNvPr>
          <p:cNvGraphicFramePr/>
          <p:nvPr/>
        </p:nvGraphicFramePr>
        <p:xfrm>
          <a:off x="334527" y="1686340"/>
          <a:ext cx="3720014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2342.2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477.4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Google Shape;316;p55">
            <a:extLst>
              <a:ext uri="{FF2B5EF4-FFF2-40B4-BE49-F238E27FC236}">
                <a16:creationId xmlns:a16="http://schemas.microsoft.com/office/drawing/2014/main" id="{1AA27FE3-F12D-CB42-925F-8CAD4DA62DBB}"/>
              </a:ext>
            </a:extLst>
          </p:cNvPr>
          <p:cNvGraphicFramePr/>
          <p:nvPr/>
        </p:nvGraphicFramePr>
        <p:xfrm>
          <a:off x="4145933" y="1675149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1492…1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2.779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1274.5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serverB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38FD3FC-07E8-FB4A-89F1-BD46B398AA46}"/>
              </a:ext>
            </a:extLst>
          </p:cNvPr>
          <p:cNvSpPr txBox="1"/>
          <p:nvPr/>
        </p:nvSpPr>
        <p:spPr>
          <a:xfrm>
            <a:off x="7686056" y="2293929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42" name="Google Shape;316;p55">
            <a:extLst>
              <a:ext uri="{FF2B5EF4-FFF2-40B4-BE49-F238E27FC236}">
                <a16:creationId xmlns:a16="http://schemas.microsoft.com/office/drawing/2014/main" id="{7A6FC0F3-6FC1-A34D-9F84-19B5F9C724B8}"/>
              </a:ext>
            </a:extLst>
          </p:cNvPr>
          <p:cNvGraphicFramePr/>
          <p:nvPr/>
        </p:nvGraphicFramePr>
        <p:xfrm>
          <a:off x="8235817" y="1694599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1492…1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1789.4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2475.9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serverB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Up Arrow 42">
            <a:extLst>
              <a:ext uri="{FF2B5EF4-FFF2-40B4-BE49-F238E27FC236}">
                <a16:creationId xmlns:a16="http://schemas.microsoft.com/office/drawing/2014/main" id="{0EF54504-6EF2-5F4D-8CE9-6A484C5AA212}"/>
              </a:ext>
            </a:extLst>
          </p:cNvPr>
          <p:cNvSpPr/>
          <p:nvPr/>
        </p:nvSpPr>
        <p:spPr>
          <a:xfrm>
            <a:off x="5498912" y="3611050"/>
            <a:ext cx="961480" cy="6139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23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For Each Table: </a:t>
            </a:r>
          </a:p>
          <a:p>
            <a:pPr marL="736582" indent="-609585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736582" indent="-609585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D9021B-5472-BA41-B064-8045752D0F01}"/>
              </a:ext>
            </a:extLst>
          </p:cNvPr>
          <p:cNvSpPr txBox="1"/>
          <p:nvPr/>
        </p:nvSpPr>
        <p:spPr>
          <a:xfrm>
            <a:off x="6373822" y="0"/>
            <a:ext cx="4084773" cy="5980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8266" dirty="0">
                <a:solidFill>
                  <a:schemeClr val="accent1"/>
                </a:solidFill>
              </a:rPr>
              <a:t>:o</a:t>
            </a:r>
          </a:p>
        </p:txBody>
      </p:sp>
    </p:spTree>
    <p:extLst>
      <p:ext uri="{BB962C8B-B14F-4D97-AF65-F5344CB8AC3E}">
        <p14:creationId xmlns:p14="http://schemas.microsoft.com/office/powerpoint/2010/main" val="1796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B730D6-14C2-1948-B498-5124A0E0EB1A}"/>
              </a:ext>
            </a:extLst>
          </p:cNvPr>
          <p:cNvSpPr/>
          <p:nvPr/>
        </p:nvSpPr>
        <p:spPr>
          <a:xfrm>
            <a:off x="3957307" y="1837834"/>
            <a:ext cx="6096000" cy="16287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6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" and </a:t>
            </a:r>
          </a:p>
          <a:p>
            <a:pPr lvl="0">
              <a:lnSpc>
                <a:spcPct val="160000"/>
              </a:lnSpc>
            </a:pP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5593995" y="2012541"/>
            <a:ext cx="961480" cy="381354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351080" y="801701"/>
          <a:ext cx="3606228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2342.2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477.4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Google Shape;316;p55">
            <a:extLst>
              <a:ext uri="{FF2B5EF4-FFF2-40B4-BE49-F238E27FC236}">
                <a16:creationId xmlns:a16="http://schemas.microsoft.com/office/drawing/2014/main" id="{F692D0D2-4D35-7445-95AD-FFA4499C5D52}"/>
              </a:ext>
            </a:extLst>
          </p:cNvPr>
          <p:cNvGraphicFramePr/>
          <p:nvPr/>
        </p:nvGraphicFramePr>
        <p:xfrm>
          <a:off x="351080" y="2569321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1492…1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2.779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1274.5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serverB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815FE20-4E58-B24E-92C6-677FD8C07864}"/>
              </a:ext>
            </a:extLst>
          </p:cNvPr>
          <p:cNvSpPr txBox="1"/>
          <p:nvPr/>
        </p:nvSpPr>
        <p:spPr>
          <a:xfrm>
            <a:off x="1845135" y="4194869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24" name="Google Shape;316;p55">
            <a:extLst>
              <a:ext uri="{FF2B5EF4-FFF2-40B4-BE49-F238E27FC236}">
                <a16:creationId xmlns:a16="http://schemas.microsoft.com/office/drawing/2014/main" id="{CC6DD902-503D-B741-B53C-2186186852DD}"/>
              </a:ext>
            </a:extLst>
          </p:cNvPr>
          <p:cNvGraphicFramePr/>
          <p:nvPr/>
        </p:nvGraphicFramePr>
        <p:xfrm>
          <a:off x="351080" y="4641959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1492…1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1789.4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2475.9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serverB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Google Shape;315;p55">
            <a:extLst>
              <a:ext uri="{FF2B5EF4-FFF2-40B4-BE49-F238E27FC236}">
                <a16:creationId xmlns:a16="http://schemas.microsoft.com/office/drawing/2014/main" id="{2705353F-6FA7-6443-89A6-26158A714AEB}"/>
              </a:ext>
            </a:extLst>
          </p:cNvPr>
          <p:cNvGraphicFramePr/>
          <p:nvPr/>
        </p:nvGraphicFramePr>
        <p:xfrm>
          <a:off x="8195544" y="2586113"/>
          <a:ext cx="3606228" cy="12343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2342.2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Google Shape;316;p55">
            <a:extLst>
              <a:ext uri="{FF2B5EF4-FFF2-40B4-BE49-F238E27FC236}">
                <a16:creationId xmlns:a16="http://schemas.microsoft.com/office/drawing/2014/main" id="{3E37B6E8-8D3E-F74C-998A-B0A99E825E95}"/>
              </a:ext>
            </a:extLst>
          </p:cNvPr>
          <p:cNvGraphicFramePr/>
          <p:nvPr/>
        </p:nvGraphicFramePr>
        <p:xfrm>
          <a:off x="8195544" y="3919312"/>
          <a:ext cx="3606226" cy="12343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1492…1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serverB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2.779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serverB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6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/>
        </p:nvSpPr>
        <p:spPr>
          <a:xfrm>
            <a:off x="350603" y="1767564"/>
            <a:ext cx="7002000" cy="2120400"/>
          </a:xfrm>
          <a:prstGeom prst="rect">
            <a:avLst/>
          </a:prstGeom>
          <a:gradFill>
            <a:gsLst>
              <a:gs pos="0">
                <a:srgbClr val="FFF6DB">
                  <a:alpha val="46666"/>
                  <a:alpha val="84980"/>
                </a:srgbClr>
              </a:gs>
              <a:gs pos="100000">
                <a:srgbClr val="FAD25C">
                  <a:alpha val="8498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</a:t>
            </a:r>
            <a:endParaRPr sz="2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788852" y="1767564"/>
            <a:ext cx="10036200" cy="2120400"/>
          </a:xfrm>
          <a:prstGeom prst="rect">
            <a:avLst/>
          </a:prstGeom>
          <a:gradFill>
            <a:gsLst>
              <a:gs pos="0">
                <a:srgbClr val="DCECD5">
                  <a:alpha val="30980"/>
                  <a:alpha val="73440"/>
                </a:srgbClr>
              </a:gs>
              <a:gs pos="100000">
                <a:srgbClr val="93BC81">
                  <a:alpha val="7344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 sz="2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The Life of a Flux Query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10262178" y="2472114"/>
            <a:ext cx="1428300" cy="56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 Spec</a:t>
            </a:r>
            <a:endParaRPr sz="1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4" name="Google Shape;374;p29"/>
          <p:cNvGrpSpPr/>
          <p:nvPr/>
        </p:nvGrpSpPr>
        <p:grpSpPr>
          <a:xfrm>
            <a:off x="541429" y="2472114"/>
            <a:ext cx="1315775" cy="564900"/>
            <a:chOff x="908250" y="3166775"/>
            <a:chExt cx="1315775" cy="564900"/>
          </a:xfrm>
        </p:grpSpPr>
        <p:sp>
          <p:nvSpPr>
            <p:cNvPr id="375" name="Google Shape;375;p29"/>
            <p:cNvSpPr txBox="1"/>
            <p:nvPr/>
          </p:nvSpPr>
          <p:spPr>
            <a:xfrm>
              <a:off x="90825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text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6" name="Google Shape;376;p29"/>
            <p:cNvCxnSpPr>
              <a:stCxn id="375" idx="3"/>
              <a:endCxn id="377" idx="1"/>
            </p:cNvCxnSpPr>
            <p:nvPr/>
          </p:nvCxnSpPr>
          <p:spPr>
            <a:xfrm>
              <a:off x="2052450" y="3449226"/>
              <a:ext cx="1715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8" name="Google Shape;378;p29"/>
          <p:cNvGrpSpPr/>
          <p:nvPr/>
        </p:nvGrpSpPr>
        <p:grpSpPr>
          <a:xfrm>
            <a:off x="1857203" y="2472114"/>
            <a:ext cx="1372800" cy="564900"/>
            <a:chOff x="2224025" y="3166775"/>
            <a:chExt cx="1372800" cy="564900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22240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Parser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9" name="Google Shape;379;p29"/>
            <p:cNvCxnSpPr>
              <a:stCxn id="377" idx="3"/>
              <a:endCxn id="380" idx="1"/>
            </p:cNvCxnSpPr>
            <p:nvPr/>
          </p:nvCxnSpPr>
          <p:spPr>
            <a:xfrm>
              <a:off x="3368225" y="3449226"/>
              <a:ext cx="22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1" name="Google Shape;381;p29"/>
          <p:cNvGrpSpPr/>
          <p:nvPr/>
        </p:nvGrpSpPr>
        <p:grpSpPr>
          <a:xfrm>
            <a:off x="3230001" y="2472114"/>
            <a:ext cx="1469363" cy="564900"/>
            <a:chOff x="3596825" y="3166775"/>
            <a:chExt cx="1469363" cy="564900"/>
          </a:xfrm>
        </p:grpSpPr>
        <p:sp>
          <p:nvSpPr>
            <p:cNvPr id="380" name="Google Shape;380;p29"/>
            <p:cNvSpPr txBox="1"/>
            <p:nvPr/>
          </p:nvSpPr>
          <p:spPr>
            <a:xfrm>
              <a:off x="3596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AST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Google Shape;382;p29"/>
            <p:cNvCxnSpPr>
              <a:stCxn id="380" idx="3"/>
              <a:endCxn id="383" idx="1"/>
            </p:cNvCxnSpPr>
            <p:nvPr/>
          </p:nvCxnSpPr>
          <p:spPr>
            <a:xfrm>
              <a:off x="4741025" y="3449226"/>
              <a:ext cx="3251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29"/>
          <p:cNvGrpSpPr/>
          <p:nvPr/>
        </p:nvGrpSpPr>
        <p:grpSpPr>
          <a:xfrm>
            <a:off x="4699367" y="2472114"/>
            <a:ext cx="1377637" cy="564900"/>
            <a:chOff x="5066188" y="3166775"/>
            <a:chExt cx="1377637" cy="564900"/>
          </a:xfrm>
        </p:grpSpPr>
        <p:sp>
          <p:nvSpPr>
            <p:cNvPr id="383" name="Google Shape;383;p29"/>
            <p:cNvSpPr txBox="1"/>
            <p:nvPr/>
          </p:nvSpPr>
          <p:spPr>
            <a:xfrm>
              <a:off x="5066188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Evaluator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5" name="Google Shape;385;p29"/>
            <p:cNvCxnSpPr>
              <a:stCxn id="383" idx="3"/>
              <a:endCxn id="386" idx="1"/>
            </p:cNvCxnSpPr>
            <p:nvPr/>
          </p:nvCxnSpPr>
          <p:spPr>
            <a:xfrm>
              <a:off x="6210388" y="3449226"/>
              <a:ext cx="23343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7" name="Google Shape;387;p29"/>
          <p:cNvGrpSpPr/>
          <p:nvPr/>
        </p:nvGrpSpPr>
        <p:grpSpPr>
          <a:xfrm>
            <a:off x="6077004" y="2059902"/>
            <a:ext cx="1417952" cy="977111"/>
            <a:chOff x="6443825" y="2754564"/>
            <a:chExt cx="1417952" cy="977111"/>
          </a:xfrm>
        </p:grpSpPr>
        <p:sp>
          <p:nvSpPr>
            <p:cNvPr id="386" name="Google Shape;386;p29"/>
            <p:cNvSpPr txBox="1"/>
            <p:nvPr/>
          </p:nvSpPr>
          <p:spPr>
            <a:xfrm>
              <a:off x="6443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Op-Spec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" name="Google Shape;388;p29"/>
            <p:cNvCxnSpPr>
              <a:endCxn id="389" idx="1"/>
            </p:cNvCxnSpPr>
            <p:nvPr/>
          </p:nvCxnSpPr>
          <p:spPr>
            <a:xfrm>
              <a:off x="7602277" y="2754564"/>
              <a:ext cx="25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0" name="Google Shape;390;p29"/>
          <p:cNvGrpSpPr/>
          <p:nvPr/>
        </p:nvGrpSpPr>
        <p:grpSpPr>
          <a:xfrm>
            <a:off x="7480779" y="2472114"/>
            <a:ext cx="1377597" cy="564900"/>
            <a:chOff x="7847600" y="3166775"/>
            <a:chExt cx="1377597" cy="564900"/>
          </a:xfrm>
        </p:grpSpPr>
        <p:sp>
          <p:nvSpPr>
            <p:cNvPr id="389" name="Google Shape;389;p29"/>
            <p:cNvSpPr txBox="1"/>
            <p:nvPr/>
          </p:nvSpPr>
          <p:spPr>
            <a:xfrm>
              <a:off x="784760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Procedure Spec</a:t>
              </a:r>
              <a:endParaRPr sz="1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1" name="Google Shape;391;p29"/>
            <p:cNvCxnSpPr>
              <a:stCxn id="389" idx="3"/>
              <a:endCxn id="392" idx="1"/>
            </p:cNvCxnSpPr>
            <p:nvPr/>
          </p:nvCxnSpPr>
          <p:spPr>
            <a:xfrm flipV="1">
              <a:off x="8991800" y="3449224"/>
              <a:ext cx="233397" cy="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8" name="Google Shape;398;p29"/>
          <p:cNvGrpSpPr/>
          <p:nvPr/>
        </p:nvGrpSpPr>
        <p:grpSpPr>
          <a:xfrm>
            <a:off x="8858375" y="2472115"/>
            <a:ext cx="1403800" cy="564900"/>
            <a:chOff x="8793825" y="2754564"/>
            <a:chExt cx="1403800" cy="564900"/>
          </a:xfrm>
        </p:grpSpPr>
        <p:sp>
          <p:nvSpPr>
            <p:cNvPr id="392" name="Google Shape;392;p29"/>
            <p:cNvSpPr txBox="1"/>
            <p:nvPr/>
          </p:nvSpPr>
          <p:spPr>
            <a:xfrm>
              <a:off x="8793825" y="2754564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Planner/</a:t>
              </a:r>
              <a:br>
                <a:rPr lang="en-US" sz="140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40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Optimizer</a:t>
              </a:r>
              <a:endParaRPr sz="1400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9" name="Google Shape;399;p29"/>
            <p:cNvCxnSpPr>
              <a:stCxn id="392" idx="3"/>
              <a:endCxn id="373" idx="1"/>
            </p:cNvCxnSpPr>
            <p:nvPr/>
          </p:nvCxnSpPr>
          <p:spPr>
            <a:xfrm flipV="1">
              <a:off x="9938025" y="3037012"/>
              <a:ext cx="259600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9D4BDC-296C-CE41-BF39-1771551E13E5}"/>
              </a:ext>
            </a:extLst>
          </p:cNvPr>
          <p:cNvSpPr txBox="1"/>
          <p:nvPr/>
        </p:nvSpPr>
        <p:spPr>
          <a:xfrm>
            <a:off x="5466037" y="3887965"/>
            <a:ext cx="11224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800" dirty="0">
                <a:solidFill>
                  <a:schemeClr val="accent1"/>
                </a:solidFill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5215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Wrap up </a:t>
            </a:r>
            <a:r>
              <a:rPr lang="en-US" dirty="0"/>
              <a:t>of Key terms and terminology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noProof="0" dirty="0"/>
              <a:t>Bucket</a:t>
            </a:r>
            <a:r>
              <a:rPr lang="en-US" noProof="0" dirty="0"/>
              <a:t>: Named data source with retention policy</a:t>
            </a:r>
          </a:p>
          <a:p>
            <a:r>
              <a:rPr lang="en-US" b="1" noProof="0" dirty="0"/>
              <a:t>Pipe-forward operator </a:t>
            </a:r>
            <a:r>
              <a:rPr lang="en-US" b="1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: chain operations (e.g., time range and data filters) together </a:t>
            </a:r>
            <a:endParaRPr lang="en-US" b="1" noProof="0" dirty="0">
              <a:solidFill>
                <a:srgbClr val="FFC000"/>
              </a:solidFill>
            </a:endParaRPr>
          </a:p>
          <a:p>
            <a:r>
              <a:rPr lang="en-US" b="1" noProof="0" dirty="0"/>
              <a:t>Table</a:t>
            </a:r>
            <a:r>
              <a:rPr lang="en-US" noProof="0" dirty="0"/>
              <a:t>: data is returned in annotated CSVs, represented as tables</a:t>
            </a:r>
          </a:p>
          <a:p>
            <a:r>
              <a:rPr lang="en-US" b="1" noProof="0" dirty="0"/>
              <a:t>Group Key</a:t>
            </a:r>
            <a:r>
              <a:rPr lang="en-US" noProof="0" dirty="0"/>
              <a:t>: list of columns for which every row in the table has the same value</a:t>
            </a:r>
          </a:p>
        </p:txBody>
      </p:sp>
    </p:spTree>
    <p:extLst>
      <p:ext uri="{BB962C8B-B14F-4D97-AF65-F5344CB8AC3E}">
        <p14:creationId xmlns:p14="http://schemas.microsoft.com/office/powerpoint/2010/main" val="33216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Exploring</a:t>
            </a:r>
            <a:r>
              <a:rPr lang="it-IT" dirty="0"/>
              <a:t> </a:t>
            </a:r>
            <a:r>
              <a:rPr lang="it-IT" dirty="0" err="1"/>
              <a:t>Flux</a:t>
            </a:r>
            <a:br>
              <a:rPr lang="it-IT" dirty="0"/>
            </a:br>
            <a:r>
              <a:rPr lang="it-IT" sz="4000" dirty="0"/>
              <a:t>Basics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2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409">
            <a:extLst>
              <a:ext uri="{FF2B5EF4-FFF2-40B4-BE49-F238E27FC236}">
                <a16:creationId xmlns:a16="http://schemas.microsoft.com/office/drawing/2014/main" id="{FD0E1116-8381-9D43-A008-F119D84A77D1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58429-8969-5745-8A97-EDAF6B8432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5756105" y="5877986"/>
            <a:ext cx="5141383" cy="270933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2121787" y="5181602"/>
            <a:ext cx="4097867" cy="1073151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918587" y="1964822"/>
            <a:ext cx="5141384" cy="1568449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587" y="1863221"/>
            <a:ext cx="1318684" cy="18012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304" y="940397"/>
            <a:ext cx="132600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bg1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6734005" y="1530904"/>
            <a:ext cx="2027767" cy="383117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787" y="4341881"/>
            <a:ext cx="22397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354" y="4165601"/>
            <a:ext cx="298190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3175888" y="3572451"/>
            <a:ext cx="1096433" cy="808567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8804104" y="4677835"/>
            <a:ext cx="1843616" cy="1134533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4414138" y="3828971"/>
            <a:ext cx="3185583" cy="2394031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kern="0" dirty="0">
                <a:latin typeface="Calibri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800987" y="1615652"/>
            <a:ext cx="3657600" cy="2163153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lang="en-GB" sz="1600" b="1" dirty="0">
              <a:solidFill>
                <a:srgbClr val="49695D"/>
              </a:solidFill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DAB8271-A2E7-F74C-8422-6FAF5B699C71}"/>
              </a:ext>
            </a:extLst>
          </p:cNvPr>
          <p:cNvGrpSpPr/>
          <p:nvPr/>
        </p:nvGrpSpPr>
        <p:grpSpPr>
          <a:xfrm>
            <a:off x="711643" y="5812362"/>
            <a:ext cx="1686772" cy="257165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63DB95EF-BFAA-2545-A446-F17CF11E33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2536AD1-3CF4-434D-BF88-FF53BDB37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55827A46-611B-2340-A4CE-9F3856CB6EE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8437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GB" sz="3400" dirty="0"/>
              <a:t>Streams are infinite in nature</a:t>
            </a:r>
          </a:p>
          <a:p>
            <a:r>
              <a:rPr lang="en-GB" sz="3400" dirty="0"/>
              <a:t>Processing can end only if the input is finite</a:t>
            </a:r>
          </a:p>
          <a:p>
            <a:r>
              <a:rPr lang="en-GB" sz="3400" dirty="0"/>
              <a:t>A </a:t>
            </a:r>
            <a:r>
              <a:rPr lang="en-GB" sz="3400" b="1" dirty="0">
                <a:solidFill>
                  <a:schemeClr val="accent1"/>
                </a:solidFill>
              </a:rPr>
              <a:t>window operator </a:t>
            </a:r>
            <a:r>
              <a:rPr lang="en-GB" sz="3400" dirty="0"/>
              <a:t>selects a finite portion of a stream</a:t>
            </a:r>
          </a:p>
          <a:p>
            <a:pPr lvl="1"/>
            <a:r>
              <a:rPr lang="en-GB" sz="2600" b="1" dirty="0">
                <a:solidFill>
                  <a:schemeClr val="accent6"/>
                </a:solidFill>
              </a:rPr>
              <a:t>Time range </a:t>
            </a:r>
            <a:r>
              <a:rPr lang="en-GB" sz="2600" dirty="0"/>
              <a:t>is a window operator whose input is a time interval specified either stating an </a:t>
            </a:r>
            <a:r>
              <a:rPr lang="en-GB" sz="2600" dirty="0">
                <a:solidFill>
                  <a:srgbClr val="FFC000"/>
                </a:solidFill>
              </a:rPr>
              <a:t>absolute</a:t>
            </a:r>
            <a:r>
              <a:rPr lang="en-GB" sz="2600" dirty="0">
                <a:solidFill>
                  <a:schemeClr val="bg1"/>
                </a:solidFill>
              </a:rPr>
              <a:t> </a:t>
            </a:r>
            <a:r>
              <a:rPr lang="en-GB" sz="2600" dirty="0"/>
              <a:t>start and end time</a:t>
            </a:r>
          </a:p>
          <a:p>
            <a:pPr marL="1396965" lvl="2" indent="0">
              <a:buNone/>
            </a:pPr>
            <a:r>
              <a:rPr lang="it-IT" sz="2300" dirty="0" err="1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range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(start: </a:t>
            </a:r>
            <a:r>
              <a:rPr lang="it-IT" sz="23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2019-10-01T00:00:00Z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, </a:t>
            </a:r>
            <a:b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</a:b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      stop: </a:t>
            </a:r>
            <a:r>
              <a:rPr lang="it-IT" sz="2300" dirty="0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2019-10-01T00:05:00Z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en-GB" sz="2600" dirty="0"/>
              <a:t>or stating a </a:t>
            </a:r>
            <a:r>
              <a:rPr lang="en-GB" sz="2600" dirty="0">
                <a:solidFill>
                  <a:schemeClr val="accent2">
                    <a:lumMod val="75000"/>
                  </a:schemeClr>
                </a:solidFill>
              </a:rPr>
              <a:t>relative</a:t>
            </a:r>
            <a:r>
              <a:rPr lang="en-GB" sz="2600" dirty="0">
                <a:solidFill>
                  <a:srgbClr val="FFFFFF"/>
                </a:solidFill>
              </a:rPr>
              <a:t> </a:t>
            </a:r>
            <a:r>
              <a:rPr lang="en-GB" sz="2600" dirty="0"/>
              <a:t>time period relative </a:t>
            </a:r>
          </a:p>
          <a:p>
            <a:pPr marL="1396965" lvl="2" indent="0">
              <a:buNone/>
            </a:pPr>
            <a:r>
              <a:rPr lang="it-IT" sz="2300" dirty="0" err="1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range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(start:</a:t>
            </a:r>
            <a:r>
              <a:rPr lang="it-IT" sz="23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-2h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, stop: </a:t>
            </a:r>
            <a:r>
              <a:rPr lang="it-IT" sz="23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-1h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)</a:t>
            </a:r>
          </a:p>
          <a:p>
            <a:pPr marL="1396965" lvl="2" indent="0">
              <a:buNone/>
            </a:pPr>
            <a:r>
              <a:rPr lang="it-IT" sz="2300" dirty="0" err="1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range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(start:</a:t>
            </a:r>
            <a:r>
              <a:rPr lang="it-IT" sz="23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-1h</a:t>
            </a:r>
            <a:r>
              <a:rPr lang="it-IT" sz="23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  <a:cs typeface="Courier"/>
                <a:sym typeface="Courier"/>
              </a:rPr>
              <a:t>)</a:t>
            </a:r>
          </a:p>
          <a:p>
            <a:pPr marL="1396965" lvl="2" indent="0">
              <a:buNone/>
            </a:pPr>
            <a:endParaRPr lang="it-IT" sz="2300" dirty="0">
              <a:solidFill>
                <a:schemeClr val="accent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2"/>
            <a:endParaRPr lang="en-GB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2584F-0918-624D-99C3-9D6152DE4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550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A6A4FC-4277-D24F-8988-4924F7CA8C91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1378409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9263238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9104055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7428618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7230143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4522382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Learning goals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Data source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Window</a:t>
            </a:r>
          </a:p>
          <a:p>
            <a:r>
              <a:rPr lang="en-US" sz="2400" dirty="0">
                <a:solidFill>
                  <a:schemeClr val="bg1"/>
                </a:solidFill>
              </a:rPr>
              <a:t>Tables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9594805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9570789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9484320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4503257" y="-1340966"/>
            <a:ext cx="6400452" cy="934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922638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8266526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Extract all the measurements in a given range</a:t>
            </a:r>
          </a:p>
          <a:p>
            <a:r>
              <a:rPr lang="en-GB" dirty="0"/>
              <a:t>Absolute: from 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2019-10-01T00:00:00Z</a:t>
            </a:r>
            <a:r>
              <a:rPr lang="en-GB" dirty="0"/>
              <a:t> to 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2019-10-01T00:10:00Z</a:t>
            </a:r>
          </a:p>
          <a:p>
            <a:r>
              <a:rPr lang="en-GB" dirty="0"/>
              <a:t>Relative: in the last 24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65289-8373-134C-A2A7-9A7C1F1C1E49}"/>
              </a:ext>
            </a:extLst>
          </p:cNvPr>
          <p:cNvSpPr txBox="1">
            <a:spLocks/>
          </p:cNvSpPr>
          <p:nvPr/>
        </p:nvSpPr>
        <p:spPr>
          <a:xfrm>
            <a:off x="617996" y="3928536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Take home message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60C93A-FEA7-F34D-B859-519CD4174C21}"/>
              </a:ext>
            </a:extLst>
          </p:cNvPr>
          <p:cNvSpPr txBox="1">
            <a:spLocks/>
          </p:cNvSpPr>
          <p:nvPr/>
        </p:nvSpPr>
        <p:spPr>
          <a:xfrm>
            <a:off x="617996" y="4720154"/>
            <a:ext cx="10944464" cy="93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6997" indent="0">
              <a:buNone/>
            </a:pPr>
            <a:r>
              <a:rPr lang="en-GB" sz="2800" dirty="0">
                <a:solidFill>
                  <a:schemeClr val="tx1"/>
                </a:solidFill>
              </a:rPr>
              <a:t>The </a:t>
            </a:r>
            <a:r>
              <a:rPr lang="en-GB" sz="28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range()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function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b="1" dirty="0">
                <a:solidFill>
                  <a:schemeClr val="accent1"/>
                </a:solidFill>
              </a:rPr>
              <a:t>extracts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from the named bucket  all the possible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b="1" dirty="0">
                <a:solidFill>
                  <a:schemeClr val="accent1"/>
                </a:solidFill>
              </a:rPr>
              <a:t>tables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b="1" dirty="0">
                <a:solidFill>
                  <a:schemeClr val="accent1"/>
                </a:solidFill>
              </a:rPr>
              <a:t>in the given time range </a:t>
            </a:r>
          </a:p>
        </p:txBody>
      </p:sp>
    </p:spTree>
    <p:extLst>
      <p:ext uri="{BB962C8B-B14F-4D97-AF65-F5344CB8AC3E}">
        <p14:creationId xmlns:p14="http://schemas.microsoft.com/office/powerpoint/2010/main" val="29359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6B761-2BC3-734D-853E-EECD18256E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98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E0A4CD8-D157-BC47-921E-5BB828BE659B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1378409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9263238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9104055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7428618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7230143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4522382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Learning goals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err="1">
                <a:solidFill>
                  <a:schemeClr val="bg1"/>
                </a:solidFill>
              </a:rPr>
              <a:t>ilter</a:t>
            </a:r>
            <a:r>
              <a:rPr lang="en-US" sz="2400" dirty="0">
                <a:solidFill>
                  <a:schemeClr val="bg1"/>
                </a:solidFill>
              </a:rPr>
              <a:t> by tag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9594805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9570789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9484320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4503257" y="-1340966"/>
            <a:ext cx="6400452" cy="934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922638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8266526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Extract the temperature data from the cooking base area (sensor S1)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617996" y="295347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617996" y="3799788"/>
            <a:ext cx="10944464" cy="12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6997" indent="0">
              <a:buNone/>
            </a:pPr>
            <a:r>
              <a:rPr lang="en-GB" sz="2800" dirty="0">
                <a:solidFill>
                  <a:schemeClr val="tx1"/>
                </a:solidFill>
              </a:rPr>
              <a:t>The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filter()</a:t>
            </a:r>
            <a:r>
              <a:rPr lang="en-GB" sz="2800" dirty="0">
                <a:solidFill>
                  <a:schemeClr val="accent2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function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applied to tags selects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only the 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table(s)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of your interest from all the possible tables</a:t>
            </a:r>
          </a:p>
        </p:txBody>
      </p:sp>
    </p:spTree>
    <p:extLst>
      <p:ext uri="{BB962C8B-B14F-4D97-AF65-F5344CB8AC3E}">
        <p14:creationId xmlns:p14="http://schemas.microsoft.com/office/powerpoint/2010/main" val="35753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2C61E-1128-7E49-8AAA-F527F985E2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057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26A838D-6AC7-FC49-8A47-A7BDC309E5AD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1378409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9263238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9104055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7428618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7230143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4522382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Learning goals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err="1">
                <a:solidFill>
                  <a:schemeClr val="bg1"/>
                </a:solidFill>
              </a:rPr>
              <a:t>ilter</a:t>
            </a:r>
            <a:r>
              <a:rPr lang="en-US" sz="2400" dirty="0">
                <a:solidFill>
                  <a:schemeClr val="bg1"/>
                </a:solidFill>
              </a:rPr>
              <a:t> by value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9594805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9570789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9484320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4503257" y="-1340966"/>
            <a:ext cx="6400452" cy="934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922638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8266526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Extract the measurements from the cooking base area (sensor S1) with a temperature under 300°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617996" y="2953472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617996" y="3799788"/>
            <a:ext cx="10944464" cy="12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6997" indent="0">
              <a:buNone/>
            </a:pPr>
            <a:r>
              <a:rPr lang="en-GB" sz="2800" dirty="0">
                <a:solidFill>
                  <a:schemeClr val="tx1"/>
                </a:solidFill>
              </a:rPr>
              <a:t>The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filter()</a:t>
            </a:r>
            <a:r>
              <a:rPr lang="en-GB" sz="2800" dirty="0">
                <a:solidFill>
                  <a:schemeClr val="accent2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function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applied to values selects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only the 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row(s)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of your interest from all the possible tables</a:t>
            </a:r>
          </a:p>
        </p:txBody>
      </p:sp>
    </p:spTree>
    <p:extLst>
      <p:ext uri="{BB962C8B-B14F-4D97-AF65-F5344CB8AC3E}">
        <p14:creationId xmlns:p14="http://schemas.microsoft.com/office/powerpoint/2010/main" val="18850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73743-ECCE-8341-B835-AD9D97E854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44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203A40-10B0-C448-B7D6-89E3DDF2D2D7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1378409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9263238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9104055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7428618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7230143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4522382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Learning goals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Function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Aggregates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Selectors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9594805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9570789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9484320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4503257" y="-1340966"/>
            <a:ext cx="6400452" cy="934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922638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8266526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03E27D-5809-9341-A544-5D00A27407A3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Lifecycle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5FB36-4AAD-B64E-AA36-25EF61836C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52952"/>
          <a:stretch/>
        </p:blipFill>
        <p:spPr>
          <a:xfrm rot="16200000">
            <a:off x="560499" y="1812289"/>
            <a:ext cx="4033615" cy="39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Aggregator - Extract the average temperature in the cooking base area</a:t>
            </a:r>
          </a:p>
          <a:p>
            <a:r>
              <a:rPr lang="en-GB" dirty="0"/>
              <a:t>Selector - Extract the last humidity measurements from the cooking base area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617996" y="3904530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617996" y="4750847"/>
            <a:ext cx="10944464" cy="12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sz="2800" b="1" dirty="0">
                <a:solidFill>
                  <a:schemeClr val="tx1"/>
                </a:solidFill>
              </a:rPr>
              <a:t>Aggregators</a:t>
            </a:r>
            <a:r>
              <a:rPr lang="en-GB" sz="2800" dirty="0">
                <a:solidFill>
                  <a:schemeClr val="tx1"/>
                </a:solidFill>
              </a:rPr>
              <a:t> (e.g. mean) </a:t>
            </a:r>
            <a:r>
              <a:rPr lang="en-GB" sz="2800" b="1" dirty="0">
                <a:solidFill>
                  <a:schemeClr val="tx1"/>
                </a:solidFill>
              </a:rPr>
              <a:t>compress</a:t>
            </a:r>
            <a:r>
              <a:rPr lang="en-GB" sz="2800" dirty="0">
                <a:solidFill>
                  <a:schemeClr val="tx1"/>
                </a:solidFill>
              </a:rPr>
              <a:t> each table </a:t>
            </a:r>
            <a:r>
              <a:rPr lang="en-GB" sz="2800" b="1" dirty="0">
                <a:solidFill>
                  <a:schemeClr val="tx1"/>
                </a:solidFill>
              </a:rPr>
              <a:t>in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b="1" dirty="0">
                <a:solidFill>
                  <a:schemeClr val="tx1"/>
                </a:solidFill>
              </a:rPr>
              <a:t>a row</a:t>
            </a:r>
          </a:p>
          <a:p>
            <a:r>
              <a:rPr lang="en-GB" sz="2800" b="1" dirty="0">
                <a:solidFill>
                  <a:schemeClr val="tx1"/>
                </a:solidFill>
              </a:rPr>
              <a:t>Selectors</a:t>
            </a:r>
            <a:r>
              <a:rPr lang="en-GB" sz="2800" dirty="0">
                <a:solidFill>
                  <a:schemeClr val="tx1"/>
                </a:solidFill>
              </a:rPr>
              <a:t> (e.g. last) select </a:t>
            </a:r>
            <a:r>
              <a:rPr lang="en-GB" sz="2800" b="1" dirty="0">
                <a:solidFill>
                  <a:schemeClr val="tx1"/>
                </a:solidFill>
              </a:rPr>
              <a:t>specific row(s) </a:t>
            </a:r>
            <a:r>
              <a:rPr lang="en-GB" sz="2800" dirty="0">
                <a:solidFill>
                  <a:schemeClr val="tx1"/>
                </a:solidFill>
              </a:rPr>
              <a:t>from each table</a:t>
            </a:r>
          </a:p>
          <a:p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Exploring</a:t>
            </a:r>
            <a:r>
              <a:rPr lang="it-IT" dirty="0"/>
              <a:t> </a:t>
            </a:r>
            <a:r>
              <a:rPr lang="it-IT" dirty="0" err="1"/>
              <a:t>Flux</a:t>
            </a:r>
            <a:br>
              <a:rPr lang="it-IT" dirty="0"/>
            </a:br>
            <a:r>
              <a:rPr lang="it-IT" sz="4000" dirty="0" err="1"/>
              <a:t>Windowing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3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409">
            <a:extLst>
              <a:ext uri="{FF2B5EF4-FFF2-40B4-BE49-F238E27FC236}">
                <a16:creationId xmlns:a16="http://schemas.microsoft.com/office/drawing/2014/main" id="{215137FC-208B-F94B-84FC-C44B6F81EAA5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93F1EF-DB2F-2649-84AB-135D2D700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5756105" y="5877986"/>
            <a:ext cx="5141383" cy="270933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2121787" y="5181602"/>
            <a:ext cx="4097867" cy="1073151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918587" y="1964822"/>
            <a:ext cx="5141384" cy="1568449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587" y="1863221"/>
            <a:ext cx="1318684" cy="18012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304" y="940397"/>
            <a:ext cx="1326004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6734005" y="1530904"/>
            <a:ext cx="2027767" cy="383117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787" y="4341881"/>
            <a:ext cx="223971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354" y="4165601"/>
            <a:ext cx="298190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667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3175888" y="3572451"/>
            <a:ext cx="1096433" cy="808567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8804104" y="4677835"/>
            <a:ext cx="1843616" cy="1134533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sz="2400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4414138" y="3828971"/>
            <a:ext cx="3185583" cy="2394031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kern="0" dirty="0">
                <a:latin typeface="Calibri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800987" y="1615652"/>
            <a:ext cx="3657600" cy="2163153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lang="en-GB" sz="1600" b="1" dirty="0">
              <a:solidFill>
                <a:srgbClr val="49695D"/>
              </a:solidFill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711643" y="5812362"/>
            <a:ext cx="1686772" cy="257165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253918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1"/>
                </a:solidFill>
              </a:rPr>
              <a:t>window operator </a:t>
            </a:r>
            <a:r>
              <a:rPr lang="en-GB" dirty="0"/>
              <a:t>selects a finite portion of a stream</a:t>
            </a:r>
          </a:p>
          <a:p>
            <a:r>
              <a:rPr lang="en-GB" dirty="0"/>
              <a:t>We have seen the </a:t>
            </a:r>
            <a:r>
              <a:rPr lang="en-GB" dirty="0">
                <a:solidFill>
                  <a:schemeClr val="accent6"/>
                </a:solidFill>
              </a:rPr>
              <a:t>time </a:t>
            </a:r>
            <a:r>
              <a:rPr lang="en-GB" dirty="0"/>
              <a:t>range operator</a:t>
            </a:r>
          </a:p>
          <a:p>
            <a:r>
              <a:rPr lang="en-GB" dirty="0"/>
              <a:t>Flux includes a set of window operators that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/>
              <a:t>tumble</a:t>
            </a:r>
            <a:r>
              <a:rPr lang="en-GB" dirty="0"/>
              <a:t> across the results of the time range operator</a:t>
            </a:r>
          </a:p>
          <a:p>
            <a:pPr lvl="1"/>
            <a:r>
              <a:rPr lang="en-GB" dirty="0"/>
              <a:t>e.g. </a:t>
            </a:r>
            <a:r>
              <a:rPr lang="en-GB" dirty="0" err="1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dirty="0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(every: 60m, </a:t>
            </a:r>
            <a:r>
              <a:rPr lang="en-GB" dirty="0" err="1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fn</a:t>
            </a:r>
            <a:r>
              <a:rPr lang="en-GB" dirty="0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: mean)</a:t>
            </a:r>
          </a:p>
        </p:txBody>
      </p:sp>
    </p:spTree>
    <p:extLst>
      <p:ext uri="{BB962C8B-B14F-4D97-AF65-F5344CB8AC3E}">
        <p14:creationId xmlns:p14="http://schemas.microsoft.com/office/powerpoint/2010/main" val="246974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AD70D-EC19-B441-BAC8-2813D3E3BB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618054" y="1659119"/>
            <a:ext cx="11134468" cy="452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0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F495-5E8D-AB46-9EB6-F779E2DE22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331" name="Rectangle 662">
            <a:extLst>
              <a:ext uri="{FF2B5EF4-FFF2-40B4-BE49-F238E27FC236}">
                <a16:creationId xmlns:a16="http://schemas.microsoft.com/office/drawing/2014/main" id="{14772364-AC9A-3C43-B950-91D3D07F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21" y="1962457"/>
            <a:ext cx="1176671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6454A76D-5298-3F4E-8BDD-D18369DC042C}"/>
              </a:ext>
            </a:extLst>
          </p:cNvPr>
          <p:cNvSpPr txBox="1"/>
          <p:nvPr/>
        </p:nvSpPr>
        <p:spPr>
          <a:xfrm>
            <a:off x="1084075" y="578411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[1]</a:t>
            </a:r>
          </a:p>
        </p:txBody>
      </p: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96E7C23-DDB9-8447-AD34-B09C36A92E64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C6DC25FE-E812-8748-96FA-D7A297238B3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20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9A4F04D2-619F-A349-B46C-30D767144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E31982B0-318D-804D-BEFF-30EE68E499C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9586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E3F1-4FE9-AD4F-879B-AD3CC5DEC1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81" name="Rectangle 662">
            <a:extLst>
              <a:ext uri="{FF2B5EF4-FFF2-40B4-BE49-F238E27FC236}">
                <a16:creationId xmlns:a16="http://schemas.microsoft.com/office/drawing/2014/main" id="{2A93D753-EA66-384F-86CE-12A6A42B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392" y="1962457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EB9397F-4A60-2C49-B3CD-0A6E5A7AE08A}"/>
              </a:ext>
            </a:extLst>
          </p:cNvPr>
          <p:cNvSpPr txBox="1"/>
          <p:nvPr/>
        </p:nvSpPr>
        <p:spPr>
          <a:xfrm>
            <a:off x="1084075" y="578411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[1]                    </a:t>
            </a:r>
            <a:r>
              <a:rPr lang="en-GB" sz="2400" b="1" dirty="0">
                <a:solidFill>
                  <a:schemeClr val="bg1"/>
                </a:solidFill>
              </a:rPr>
              <a:t>[2]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FC2C420-2D92-264B-B588-25FB841613A5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2035DC8-D61F-D541-ABFD-6AD725250F43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AC75D98E-B1F4-AC43-95D6-913021592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A643911-AB25-A948-868C-56F661D1AA9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6324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D20A6-EEA8-914D-8D27-20E70A26A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4005193" y="4163640"/>
            <a:ext cx="1086087" cy="1568449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82" name="Rectangle 662">
            <a:extLst>
              <a:ext uri="{FF2B5EF4-FFF2-40B4-BE49-F238E27FC236}">
                <a16:creationId xmlns:a16="http://schemas.microsoft.com/office/drawing/2014/main" id="{662C94C2-49C5-424F-B608-B1528C2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345" y="1935611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9E56018-4186-0C47-BC5F-78D556156478}"/>
              </a:ext>
            </a:extLst>
          </p:cNvPr>
          <p:cNvSpPr txBox="1"/>
          <p:nvPr/>
        </p:nvSpPr>
        <p:spPr>
          <a:xfrm>
            <a:off x="1084075" y="5784112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[1]                    [2]                      </a:t>
            </a:r>
            <a:r>
              <a:rPr lang="en-GB" sz="2400" b="1" dirty="0">
                <a:solidFill>
                  <a:schemeClr val="bg1"/>
                </a:solidFill>
              </a:rPr>
              <a:t>[3]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60094CD-B81B-034B-92F9-DC9C2BF49C74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A2B2A1B-241C-DE47-B392-F34E3913C4D4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F04A7A14-15F2-9F43-9603-9C39A455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192A0388-BCD4-CA45-A6FA-915D2B840A5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7177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A5A9-0EDD-DF41-9D79-F8B0C0A172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4005193" y="4163640"/>
            <a:ext cx="1086087" cy="1568449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5627227" y="4153312"/>
            <a:ext cx="1080307" cy="1578776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sp>
        <p:nvSpPr>
          <p:cNvPr id="1187" name="Rectangle 662">
            <a:extLst>
              <a:ext uri="{FF2B5EF4-FFF2-40B4-BE49-F238E27FC236}">
                <a16:creationId xmlns:a16="http://schemas.microsoft.com/office/drawing/2014/main" id="{BCA2C0EC-713F-6D4E-A498-27DA6034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055" y="1949931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2C35270-EC46-D142-A44A-E8AE3F331404}"/>
              </a:ext>
            </a:extLst>
          </p:cNvPr>
          <p:cNvSpPr txBox="1"/>
          <p:nvPr/>
        </p:nvSpPr>
        <p:spPr>
          <a:xfrm>
            <a:off x="1084075" y="5784112"/>
            <a:ext cx="584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[1]                    [2]                      [3]                    </a:t>
            </a:r>
            <a:r>
              <a:rPr lang="en-GB" sz="2400" b="1" dirty="0">
                <a:solidFill>
                  <a:schemeClr val="bg1"/>
                </a:solidFill>
              </a:rPr>
              <a:t>[4]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C15A7DB-8250-E34D-B482-23552C8203F0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7FF9FFE-616A-5444-A70E-20F50B52A5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D1709B6-27B6-8D49-9119-AF6BD3FAD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A9494A-F70A-9D45-92E8-40BFF409E50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9568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3C94-7E64-1A4B-AD61-E753C8B6D4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4005193" y="4163640"/>
            <a:ext cx="1086087" cy="1568449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5627227" y="4153312"/>
            <a:ext cx="1080307" cy="1578776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7243482" y="4153313"/>
            <a:ext cx="1082404" cy="1568449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88" name="Rectangle 662">
            <a:extLst>
              <a:ext uri="{FF2B5EF4-FFF2-40B4-BE49-F238E27FC236}">
                <a16:creationId xmlns:a16="http://schemas.microsoft.com/office/drawing/2014/main" id="{28528AF2-624C-0B4C-98B5-AA134BC0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743" y="1949932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D858339-4F6F-424C-9327-C94338C17082}"/>
              </a:ext>
            </a:extLst>
          </p:cNvPr>
          <p:cNvSpPr txBox="1"/>
          <p:nvPr/>
        </p:nvSpPr>
        <p:spPr>
          <a:xfrm>
            <a:off x="1084075" y="5784112"/>
            <a:ext cx="763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[1]                    [2]                      [3]                    [4]                     </a:t>
            </a:r>
            <a:r>
              <a:rPr lang="en-GB" sz="2400" b="1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9F1284A-4777-A746-B920-493A8C51770F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58553DC-5425-BD47-BB31-1368372DBD1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EF06903-8605-424A-BFF7-EAFED2809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F415FBE-039B-B84A-881B-B71FF5DCB08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27409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360044-0386-D24B-BAF1-A60E8B88D6C4}"/>
              </a:ext>
            </a:extLst>
          </p:cNvPr>
          <p:cNvSpPr/>
          <p:nvPr/>
        </p:nvSpPr>
        <p:spPr>
          <a:xfrm>
            <a:off x="280737" y="1510749"/>
            <a:ext cx="11615008" cy="47837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Lifecycle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F69889-3180-994B-A08E-1F69030543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4409381" y="-2036591"/>
            <a:ext cx="4033615" cy="11616267"/>
          </a:xfrm>
          <a:prstGeom prst="rect">
            <a:avLst/>
          </a:prstGeom>
        </p:spPr>
      </p:pic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26E8206F-ED7C-164E-8F78-8588A3B87D60}"/>
              </a:ext>
            </a:extLst>
          </p:cNvPr>
          <p:cNvPicPr preferRelativeResize="0"/>
          <p:nvPr/>
        </p:nvPicPr>
        <p:blipFill rotWithShape="1">
          <a:blip r:embed="rId3"/>
          <a:srcRect l="14508" t="26951" r="13471" b="31463"/>
          <a:stretch/>
        </p:blipFill>
        <p:spPr>
          <a:xfrm>
            <a:off x="5954232" y="3771543"/>
            <a:ext cx="1970568" cy="7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AC8D-A98B-224C-AB22-7F92200B0A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4005193" y="4163640"/>
            <a:ext cx="1086087" cy="1568449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5627227" y="4153312"/>
            <a:ext cx="1080307" cy="1578776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7243482" y="4153313"/>
            <a:ext cx="1082404" cy="1568449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8861834" y="4153313"/>
            <a:ext cx="1082397" cy="1568449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89" name="Rectangle 662">
            <a:extLst>
              <a:ext uri="{FF2B5EF4-FFF2-40B4-BE49-F238E27FC236}">
                <a16:creationId xmlns:a16="http://schemas.microsoft.com/office/drawing/2014/main" id="{48DA6527-2B70-D44B-A931-6C5CAB302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84" y="1962457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0C9F2C7F-BF2A-BB4E-8251-19F603E72A3D}"/>
              </a:ext>
            </a:extLst>
          </p:cNvPr>
          <p:cNvSpPr txBox="1"/>
          <p:nvPr/>
        </p:nvSpPr>
        <p:spPr>
          <a:xfrm>
            <a:off x="1084075" y="5784112"/>
            <a:ext cx="943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[1]                    [2]                      [3]                    [4]                     [5]                     </a:t>
            </a:r>
            <a:r>
              <a:rPr lang="en-GB" sz="2400" b="1" dirty="0">
                <a:solidFill>
                  <a:schemeClr val="bg1"/>
                </a:solidFill>
              </a:rPr>
              <a:t>[6]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97C61DD2-F6BA-4647-9A31-FCDA491C6005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E1EF50F6-B722-AD41-9BD5-4D7B0CC24AC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18695BDB-0C7E-F946-B194-0158C3AE5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E7EC5FAC-A546-0749-BC0E-24B9A010EF35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62197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A41C-1C0E-1145-BA32-F7D3AB5CE9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826977" y="2067908"/>
            <a:ext cx="7940256" cy="1578776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768502" y="4163640"/>
            <a:ext cx="1082397" cy="1568449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2386847" y="4163640"/>
            <a:ext cx="1082397" cy="1568449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4005193" y="4163640"/>
            <a:ext cx="1086087" cy="1568449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5627227" y="4153312"/>
            <a:ext cx="1080307" cy="1578776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7243482" y="4153313"/>
            <a:ext cx="1082404" cy="1568449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 sz="2400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8861834" y="4153313"/>
            <a:ext cx="1082397" cy="1568449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8FE3F1D5-5E7A-C548-B11C-A4FEA61A2CC3}"/>
              </a:ext>
            </a:extLst>
          </p:cNvPr>
          <p:cNvGrpSpPr/>
          <p:nvPr/>
        </p:nvGrpSpPr>
        <p:grpSpPr>
          <a:xfrm>
            <a:off x="10480179" y="4153313"/>
            <a:ext cx="1082397" cy="1568449"/>
            <a:chOff x="7601809" y="3114984"/>
            <a:chExt cx="811798" cy="1176337"/>
          </a:xfrm>
        </p:grpSpPr>
        <p:sp>
          <p:nvSpPr>
            <p:cNvPr id="991" name="Rectangle 542">
              <a:extLst>
                <a:ext uri="{FF2B5EF4-FFF2-40B4-BE49-F238E27FC236}">
                  <a16:creationId xmlns:a16="http://schemas.microsoft.com/office/drawing/2014/main" id="{F598AD3E-09DF-A34E-A14F-9C7AF63CF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2" name="Rectangle 546">
              <a:extLst>
                <a:ext uri="{FF2B5EF4-FFF2-40B4-BE49-F238E27FC236}">
                  <a16:creationId xmlns:a16="http://schemas.microsoft.com/office/drawing/2014/main" id="{7D8FF643-1AEA-5343-A20C-95311631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3" name="Rectangle 547">
              <a:extLst>
                <a:ext uri="{FF2B5EF4-FFF2-40B4-BE49-F238E27FC236}">
                  <a16:creationId xmlns:a16="http://schemas.microsoft.com/office/drawing/2014/main" id="{37901803-E11E-B94A-BAD5-4BFC06A85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4" name="Rectangle 548">
              <a:extLst>
                <a:ext uri="{FF2B5EF4-FFF2-40B4-BE49-F238E27FC236}">
                  <a16:creationId xmlns:a16="http://schemas.microsoft.com/office/drawing/2014/main" id="{6BBCE124-690A-9449-973A-D7372003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5" name="Rectangle 549">
              <a:extLst>
                <a:ext uri="{FF2B5EF4-FFF2-40B4-BE49-F238E27FC236}">
                  <a16:creationId xmlns:a16="http://schemas.microsoft.com/office/drawing/2014/main" id="{619FBB78-BAB3-0749-889F-206F77BE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6" name="Rectangle 551">
              <a:extLst>
                <a:ext uri="{FF2B5EF4-FFF2-40B4-BE49-F238E27FC236}">
                  <a16:creationId xmlns:a16="http://schemas.microsoft.com/office/drawing/2014/main" id="{B767536B-E3B0-9E49-8B83-927D58BB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7" name="Rectangle 556">
              <a:extLst>
                <a:ext uri="{FF2B5EF4-FFF2-40B4-BE49-F238E27FC236}">
                  <a16:creationId xmlns:a16="http://schemas.microsoft.com/office/drawing/2014/main" id="{EA03D193-4EA4-B041-93A9-1F7B10E86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8" name="Rectangle 557">
              <a:extLst>
                <a:ext uri="{FF2B5EF4-FFF2-40B4-BE49-F238E27FC236}">
                  <a16:creationId xmlns:a16="http://schemas.microsoft.com/office/drawing/2014/main" id="{0CBC1CAC-BED8-AB4D-B441-61932C37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999" name="Rectangle 562">
              <a:extLst>
                <a:ext uri="{FF2B5EF4-FFF2-40B4-BE49-F238E27FC236}">
                  <a16:creationId xmlns:a16="http://schemas.microsoft.com/office/drawing/2014/main" id="{64D3A65D-ED0E-3E4C-9C2C-ED496366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0" name="Rectangle 563">
              <a:extLst>
                <a:ext uri="{FF2B5EF4-FFF2-40B4-BE49-F238E27FC236}">
                  <a16:creationId xmlns:a16="http://schemas.microsoft.com/office/drawing/2014/main" id="{93A6EC2C-81A6-2741-8B18-6D5C44796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1" name="Rectangle 571">
              <a:extLst>
                <a:ext uri="{FF2B5EF4-FFF2-40B4-BE49-F238E27FC236}">
                  <a16:creationId xmlns:a16="http://schemas.microsoft.com/office/drawing/2014/main" id="{5FC84D27-E2D3-9241-B5D9-F04260E3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2" name="Rectangle 572">
              <a:extLst>
                <a:ext uri="{FF2B5EF4-FFF2-40B4-BE49-F238E27FC236}">
                  <a16:creationId xmlns:a16="http://schemas.microsoft.com/office/drawing/2014/main" id="{758ED532-A39E-994D-A1DF-43B8984B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3" name="Rectangle 573">
              <a:extLst>
                <a:ext uri="{FF2B5EF4-FFF2-40B4-BE49-F238E27FC236}">
                  <a16:creationId xmlns:a16="http://schemas.microsoft.com/office/drawing/2014/main" id="{AE1315F1-CC7B-DA49-83D6-8E36886C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4" name="Rectangle 574">
              <a:extLst>
                <a:ext uri="{FF2B5EF4-FFF2-40B4-BE49-F238E27FC236}">
                  <a16:creationId xmlns:a16="http://schemas.microsoft.com/office/drawing/2014/main" id="{8E8FC364-04A2-4047-A33F-AD963C27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5" name="Rectangle 576">
              <a:extLst>
                <a:ext uri="{FF2B5EF4-FFF2-40B4-BE49-F238E27FC236}">
                  <a16:creationId xmlns:a16="http://schemas.microsoft.com/office/drawing/2014/main" id="{A0189223-A7C5-D444-9BB2-CCD04D91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6" name="Rectangle 577">
              <a:extLst>
                <a:ext uri="{FF2B5EF4-FFF2-40B4-BE49-F238E27FC236}">
                  <a16:creationId xmlns:a16="http://schemas.microsoft.com/office/drawing/2014/main" id="{D56FB512-ACBF-3741-AF7E-B0A4D0215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7" name="Rectangle 587">
              <a:extLst>
                <a:ext uri="{FF2B5EF4-FFF2-40B4-BE49-F238E27FC236}">
                  <a16:creationId xmlns:a16="http://schemas.microsoft.com/office/drawing/2014/main" id="{C12209DB-BACC-1744-B698-41BAEF8FB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8" name="Rectangle 588">
              <a:extLst>
                <a:ext uri="{FF2B5EF4-FFF2-40B4-BE49-F238E27FC236}">
                  <a16:creationId xmlns:a16="http://schemas.microsoft.com/office/drawing/2014/main" id="{69753074-5EC6-D246-8165-C5B97145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09" name="Rectangle 590">
              <a:extLst>
                <a:ext uri="{FF2B5EF4-FFF2-40B4-BE49-F238E27FC236}">
                  <a16:creationId xmlns:a16="http://schemas.microsoft.com/office/drawing/2014/main" id="{B3779009-6CF6-C949-84FA-E9469C418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0" name="Rectangle 591">
              <a:extLst>
                <a:ext uri="{FF2B5EF4-FFF2-40B4-BE49-F238E27FC236}">
                  <a16:creationId xmlns:a16="http://schemas.microsoft.com/office/drawing/2014/main" id="{BD71263D-5052-654D-AFBB-A49AF3A6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1" name="Rectangle 592">
              <a:extLst>
                <a:ext uri="{FF2B5EF4-FFF2-40B4-BE49-F238E27FC236}">
                  <a16:creationId xmlns:a16="http://schemas.microsoft.com/office/drawing/2014/main" id="{DEACF341-53BA-8A49-B1B4-46893E4C2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2" name="Rectangle 593">
              <a:extLst>
                <a:ext uri="{FF2B5EF4-FFF2-40B4-BE49-F238E27FC236}">
                  <a16:creationId xmlns:a16="http://schemas.microsoft.com/office/drawing/2014/main" id="{3DE82798-4109-9D42-8E94-4F0D9D6BB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3" name="Rectangle 594">
              <a:extLst>
                <a:ext uri="{FF2B5EF4-FFF2-40B4-BE49-F238E27FC236}">
                  <a16:creationId xmlns:a16="http://schemas.microsoft.com/office/drawing/2014/main" id="{ADED514B-966B-6B40-BF6A-471E9CE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4" name="Rectangle 595">
              <a:extLst>
                <a:ext uri="{FF2B5EF4-FFF2-40B4-BE49-F238E27FC236}">
                  <a16:creationId xmlns:a16="http://schemas.microsoft.com/office/drawing/2014/main" id="{5F541296-F01F-7B47-AEA7-05BC3A614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5" name="Rectangle 596">
              <a:extLst>
                <a:ext uri="{FF2B5EF4-FFF2-40B4-BE49-F238E27FC236}">
                  <a16:creationId xmlns:a16="http://schemas.microsoft.com/office/drawing/2014/main" id="{9FC91AFB-F0DC-C249-BB0D-FCC739D9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6" name="Rectangle 597">
              <a:extLst>
                <a:ext uri="{FF2B5EF4-FFF2-40B4-BE49-F238E27FC236}">
                  <a16:creationId xmlns:a16="http://schemas.microsoft.com/office/drawing/2014/main" id="{7854B91F-99D9-A641-AA69-584D9B906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7" name="Rectangle 598">
              <a:extLst>
                <a:ext uri="{FF2B5EF4-FFF2-40B4-BE49-F238E27FC236}">
                  <a16:creationId xmlns:a16="http://schemas.microsoft.com/office/drawing/2014/main" id="{91DFEC25-AA63-884F-B0B0-522CCC6E9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8" name="Rectangle 599">
              <a:extLst>
                <a:ext uri="{FF2B5EF4-FFF2-40B4-BE49-F238E27FC236}">
                  <a16:creationId xmlns:a16="http://schemas.microsoft.com/office/drawing/2014/main" id="{3BE35480-4B17-7741-A7D0-477413DEA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19" name="Rectangle 600">
              <a:extLst>
                <a:ext uri="{FF2B5EF4-FFF2-40B4-BE49-F238E27FC236}">
                  <a16:creationId xmlns:a16="http://schemas.microsoft.com/office/drawing/2014/main" id="{6E4D17DD-DD98-E34D-9B97-B0AA892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0" name="Rectangle 601">
              <a:extLst>
                <a:ext uri="{FF2B5EF4-FFF2-40B4-BE49-F238E27FC236}">
                  <a16:creationId xmlns:a16="http://schemas.microsoft.com/office/drawing/2014/main" id="{6BCEC8D6-5D33-0849-8979-9CC37A715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1" name="Rectangle 602">
              <a:extLst>
                <a:ext uri="{FF2B5EF4-FFF2-40B4-BE49-F238E27FC236}">
                  <a16:creationId xmlns:a16="http://schemas.microsoft.com/office/drawing/2014/main" id="{6854272F-683B-5542-B202-DF8FEDFA4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2" name="Rectangle 603">
              <a:extLst>
                <a:ext uri="{FF2B5EF4-FFF2-40B4-BE49-F238E27FC236}">
                  <a16:creationId xmlns:a16="http://schemas.microsoft.com/office/drawing/2014/main" id="{50BEA52C-B73D-034E-A58D-5289F46D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3" name="Rectangle 604">
              <a:extLst>
                <a:ext uri="{FF2B5EF4-FFF2-40B4-BE49-F238E27FC236}">
                  <a16:creationId xmlns:a16="http://schemas.microsoft.com/office/drawing/2014/main" id="{D287F828-5AFB-0541-A3EE-0E83C873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4" name="Rectangle 605">
              <a:extLst>
                <a:ext uri="{FF2B5EF4-FFF2-40B4-BE49-F238E27FC236}">
                  <a16:creationId xmlns:a16="http://schemas.microsoft.com/office/drawing/2014/main" id="{07E5FF75-76BB-5341-8322-58E24903A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5" name="Rectangle 606">
              <a:extLst>
                <a:ext uri="{FF2B5EF4-FFF2-40B4-BE49-F238E27FC236}">
                  <a16:creationId xmlns:a16="http://schemas.microsoft.com/office/drawing/2014/main" id="{84034A2B-8FB0-5B4F-8F17-3D3AB691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6" name="Rectangle 607">
              <a:extLst>
                <a:ext uri="{FF2B5EF4-FFF2-40B4-BE49-F238E27FC236}">
                  <a16:creationId xmlns:a16="http://schemas.microsoft.com/office/drawing/2014/main" id="{2EBF4F3B-9678-FB42-8566-00983393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7" name="Rectangle 608">
              <a:extLst>
                <a:ext uri="{FF2B5EF4-FFF2-40B4-BE49-F238E27FC236}">
                  <a16:creationId xmlns:a16="http://schemas.microsoft.com/office/drawing/2014/main" id="{4F53187D-B4F4-9F4F-85AB-8B52B6AAF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8" name="Rectangle 609">
              <a:extLst>
                <a:ext uri="{FF2B5EF4-FFF2-40B4-BE49-F238E27FC236}">
                  <a16:creationId xmlns:a16="http://schemas.microsoft.com/office/drawing/2014/main" id="{94711B77-6626-8949-AEF9-4F2B797E84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29" name="Rectangle 610">
              <a:extLst>
                <a:ext uri="{FF2B5EF4-FFF2-40B4-BE49-F238E27FC236}">
                  <a16:creationId xmlns:a16="http://schemas.microsoft.com/office/drawing/2014/main" id="{7803E4F4-6E3F-E742-8613-9D952EF4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0" name="Rectangle 611">
              <a:extLst>
                <a:ext uri="{FF2B5EF4-FFF2-40B4-BE49-F238E27FC236}">
                  <a16:creationId xmlns:a16="http://schemas.microsoft.com/office/drawing/2014/main" id="{6C7BF56F-EAA1-9545-91A7-04D522C119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1" name="Rectangle 612">
              <a:extLst>
                <a:ext uri="{FF2B5EF4-FFF2-40B4-BE49-F238E27FC236}">
                  <a16:creationId xmlns:a16="http://schemas.microsoft.com/office/drawing/2014/main" id="{6E6079C4-1CE0-5041-860E-A31C2A122C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2" name="Rectangle 613">
              <a:extLst>
                <a:ext uri="{FF2B5EF4-FFF2-40B4-BE49-F238E27FC236}">
                  <a16:creationId xmlns:a16="http://schemas.microsoft.com/office/drawing/2014/main" id="{5F97C710-5FF4-4D43-9961-4F56F0D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3" name="Rectangle 614">
              <a:extLst>
                <a:ext uri="{FF2B5EF4-FFF2-40B4-BE49-F238E27FC236}">
                  <a16:creationId xmlns:a16="http://schemas.microsoft.com/office/drawing/2014/main" id="{F4D88EFB-3E0D-E244-943D-5FF40708FE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4" name="Rectangle 615">
              <a:extLst>
                <a:ext uri="{FF2B5EF4-FFF2-40B4-BE49-F238E27FC236}">
                  <a16:creationId xmlns:a16="http://schemas.microsoft.com/office/drawing/2014/main" id="{5A3DE882-0CE4-9846-9D04-EE5AB2DD84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5" name="Rectangle 616">
              <a:extLst>
                <a:ext uri="{FF2B5EF4-FFF2-40B4-BE49-F238E27FC236}">
                  <a16:creationId xmlns:a16="http://schemas.microsoft.com/office/drawing/2014/main" id="{61DC20D6-E554-F040-A49A-0B1444F2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6" name="Rectangle 617">
              <a:extLst>
                <a:ext uri="{FF2B5EF4-FFF2-40B4-BE49-F238E27FC236}">
                  <a16:creationId xmlns:a16="http://schemas.microsoft.com/office/drawing/2014/main" id="{E190083B-CAE4-7C42-8183-8936455871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7" name="Rectangle 618">
              <a:extLst>
                <a:ext uri="{FF2B5EF4-FFF2-40B4-BE49-F238E27FC236}">
                  <a16:creationId xmlns:a16="http://schemas.microsoft.com/office/drawing/2014/main" id="{8B332F35-E8B1-9F41-99B7-15840F012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8" name="Rectangle 619">
              <a:extLst>
                <a:ext uri="{FF2B5EF4-FFF2-40B4-BE49-F238E27FC236}">
                  <a16:creationId xmlns:a16="http://schemas.microsoft.com/office/drawing/2014/main" id="{DD1CC3CE-D628-2C49-A6A4-F7FACF4F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39" name="Rectangle 620">
              <a:extLst>
                <a:ext uri="{FF2B5EF4-FFF2-40B4-BE49-F238E27FC236}">
                  <a16:creationId xmlns:a16="http://schemas.microsoft.com/office/drawing/2014/main" id="{E9E06041-79F3-4E42-B319-AB5D99EFF2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0" name="Rectangle 621">
              <a:extLst>
                <a:ext uri="{FF2B5EF4-FFF2-40B4-BE49-F238E27FC236}">
                  <a16:creationId xmlns:a16="http://schemas.microsoft.com/office/drawing/2014/main" id="{3A15A74F-52EA-DA49-9C3E-E404A440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1" name="Rectangle 622">
              <a:extLst>
                <a:ext uri="{FF2B5EF4-FFF2-40B4-BE49-F238E27FC236}">
                  <a16:creationId xmlns:a16="http://schemas.microsoft.com/office/drawing/2014/main" id="{46C92FF9-6B04-4E44-96AA-BC4A0C54D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96681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2" name="Rectangle 623">
              <a:extLst>
                <a:ext uri="{FF2B5EF4-FFF2-40B4-BE49-F238E27FC236}">
                  <a16:creationId xmlns:a16="http://schemas.microsoft.com/office/drawing/2014/main" id="{D0588C82-9EB8-0C4C-87BF-F80FFB1EA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408850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3" name="Rectangle 624">
              <a:extLst>
                <a:ext uri="{FF2B5EF4-FFF2-40B4-BE49-F238E27FC236}">
                  <a16:creationId xmlns:a16="http://schemas.microsoft.com/office/drawing/2014/main" id="{9C22E05C-F311-4543-84A3-BE5A8F9FE5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48005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4" name="Rectangle 625">
              <a:extLst>
                <a:ext uri="{FF2B5EF4-FFF2-40B4-BE49-F238E27FC236}">
                  <a16:creationId xmlns:a16="http://schemas.microsoft.com/office/drawing/2014/main" id="{3005E1DC-87B9-3247-A4A6-1CD5581A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60174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5" name="Rectangle 626">
              <a:extLst>
                <a:ext uri="{FF2B5EF4-FFF2-40B4-BE49-F238E27FC236}">
                  <a16:creationId xmlns:a16="http://schemas.microsoft.com/office/drawing/2014/main" id="{32508991-348E-4048-911D-34A8EB2BE1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72343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6" name="Rectangle 627">
              <a:extLst>
                <a:ext uri="{FF2B5EF4-FFF2-40B4-BE49-F238E27FC236}">
                  <a16:creationId xmlns:a16="http://schemas.microsoft.com/office/drawing/2014/main" id="{F0DCB958-9A61-E64A-B334-FB9D9D09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84512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7" name="Rectangle 628">
              <a:extLst>
                <a:ext uri="{FF2B5EF4-FFF2-40B4-BE49-F238E27FC236}">
                  <a16:creationId xmlns:a16="http://schemas.microsoft.com/office/drawing/2014/main" id="{5B5CCAFC-5807-1244-BA8E-2A364B296A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23667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8" name="Rectangle 629">
              <a:extLst>
                <a:ext uri="{FF2B5EF4-FFF2-40B4-BE49-F238E27FC236}">
                  <a16:creationId xmlns:a16="http://schemas.microsoft.com/office/drawing/2014/main" id="{C3F143B1-79E3-5440-BC3A-959CFD41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35836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49" name="Rectangle 630">
              <a:extLst>
                <a:ext uri="{FF2B5EF4-FFF2-40B4-BE49-F238E27FC236}">
                  <a16:creationId xmlns:a16="http://schemas.microsoft.com/office/drawing/2014/main" id="{C36CBFF1-5899-324D-8195-8080377D9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421019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0" name="Rectangle 631">
              <a:extLst>
                <a:ext uri="{FF2B5EF4-FFF2-40B4-BE49-F238E27FC236}">
                  <a16:creationId xmlns:a16="http://schemas.microsoft.com/office/drawing/2014/main" id="{29C6DA0A-AED0-D046-9DC8-3727ECF59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11498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1" name="Rectangle 632">
              <a:extLst>
                <a:ext uri="{FF2B5EF4-FFF2-40B4-BE49-F238E27FC236}">
                  <a16:creationId xmlns:a16="http://schemas.microsoft.com/office/drawing/2014/main" id="{58491CC1-92AB-6D41-B38A-347BE7C1B8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421019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2" name="Rectangle 633">
              <a:extLst>
                <a:ext uri="{FF2B5EF4-FFF2-40B4-BE49-F238E27FC236}">
                  <a16:creationId xmlns:a16="http://schemas.microsoft.com/office/drawing/2014/main" id="{E48E1F82-8427-9448-92E7-48E87911A8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72343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3" name="Rectangle 634">
              <a:extLst>
                <a:ext uri="{FF2B5EF4-FFF2-40B4-BE49-F238E27FC236}">
                  <a16:creationId xmlns:a16="http://schemas.microsoft.com/office/drawing/2014/main" id="{6D12CEBF-A51B-CF43-975A-DCD632E8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84512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4" name="Rectangle 635">
              <a:extLst>
                <a:ext uri="{FF2B5EF4-FFF2-40B4-BE49-F238E27FC236}">
                  <a16:creationId xmlns:a16="http://schemas.microsoft.com/office/drawing/2014/main" id="{31EEF479-6261-B84F-87B8-7282483B28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96681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5" name="Rectangle 636">
              <a:extLst>
                <a:ext uri="{FF2B5EF4-FFF2-40B4-BE49-F238E27FC236}">
                  <a16:creationId xmlns:a16="http://schemas.microsoft.com/office/drawing/2014/main" id="{0539096C-35E7-844A-A605-5CBF5088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408850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6" name="Rectangle 637">
              <a:extLst>
                <a:ext uri="{FF2B5EF4-FFF2-40B4-BE49-F238E27FC236}">
                  <a16:creationId xmlns:a16="http://schemas.microsoft.com/office/drawing/2014/main" id="{11D686FA-BEC5-2147-B350-7D66128D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11498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7" name="Rectangle 638">
              <a:extLst>
                <a:ext uri="{FF2B5EF4-FFF2-40B4-BE49-F238E27FC236}">
                  <a16:creationId xmlns:a16="http://schemas.microsoft.com/office/drawing/2014/main" id="{96D6450D-9159-6F4B-BFD9-88599A39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35836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8" name="Rectangle 639">
              <a:extLst>
                <a:ext uri="{FF2B5EF4-FFF2-40B4-BE49-F238E27FC236}">
                  <a16:creationId xmlns:a16="http://schemas.microsoft.com/office/drawing/2014/main" id="{0BA9806F-DED4-E643-BB9D-D68101E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23667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59" name="Rectangle 640">
              <a:extLst>
                <a:ext uri="{FF2B5EF4-FFF2-40B4-BE49-F238E27FC236}">
                  <a16:creationId xmlns:a16="http://schemas.microsoft.com/office/drawing/2014/main" id="{53AFEB29-5300-D941-9BF3-64F9CD87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48005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  <p:sp>
          <p:nvSpPr>
            <p:cNvPr id="1060" name="Rectangle 641">
              <a:extLst>
                <a:ext uri="{FF2B5EF4-FFF2-40B4-BE49-F238E27FC236}">
                  <a16:creationId xmlns:a16="http://schemas.microsoft.com/office/drawing/2014/main" id="{6D2CFA31-6A9D-1E43-AA3B-FCD0F04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60174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 sz="2400"/>
            </a:p>
          </p:txBody>
        </p:sp>
      </p:grpSp>
      <p:sp>
        <p:nvSpPr>
          <p:cNvPr id="1190" name="Rectangle 662">
            <a:extLst>
              <a:ext uri="{FF2B5EF4-FFF2-40B4-BE49-F238E27FC236}">
                <a16:creationId xmlns:a16="http://schemas.microsoft.com/office/drawing/2014/main" id="{3EA9EAFB-3D19-DB43-9714-12DAE24BA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649" y="1962457"/>
            <a:ext cx="1131624" cy="180128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EAAD60B-1491-D14F-9BDA-51E1D9256475}"/>
              </a:ext>
            </a:extLst>
          </p:cNvPr>
          <p:cNvSpPr txBox="1"/>
          <p:nvPr/>
        </p:nvSpPr>
        <p:spPr>
          <a:xfrm>
            <a:off x="1084075" y="5784112"/>
            <a:ext cx="1115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[1]                    [2]                      [3]                    [4]                     [5]                     [6]                    </a:t>
            </a:r>
            <a:r>
              <a:rPr lang="en-GB" sz="2400" b="1" dirty="0"/>
              <a:t>[7]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D93B6E88-792D-E443-BE99-22DF27C3B341}"/>
              </a:ext>
            </a:extLst>
          </p:cNvPr>
          <p:cNvGrpSpPr/>
          <p:nvPr/>
        </p:nvGrpSpPr>
        <p:grpSpPr>
          <a:xfrm>
            <a:off x="9515402" y="2112233"/>
            <a:ext cx="1686772" cy="257165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4F3C8FD-180A-334F-ADDD-4799660509E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67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CCD6F103-8E4B-E348-97C7-F7671EFA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351E1797-229A-7D45-9859-41CD9A2BECBB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3380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GB" dirty="0"/>
              <a:t>For Each Table: </a:t>
            </a:r>
          </a:p>
          <a:p>
            <a:pPr marL="736582" indent="-609585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736582" indent="-609585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5593995" y="2012541"/>
            <a:ext cx="961480" cy="3813544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351080" y="801701"/>
          <a:ext cx="3606228" cy="28802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10:45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11:00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2000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11:15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1000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11:30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11:45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3000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Google Shape;315;p55">
            <a:extLst>
              <a:ext uri="{FF2B5EF4-FFF2-40B4-BE49-F238E27FC236}">
                <a16:creationId xmlns:a16="http://schemas.microsoft.com/office/drawing/2014/main" id="{2705353F-6FA7-6443-89A6-26158A714AEB}"/>
              </a:ext>
            </a:extLst>
          </p:cNvPr>
          <p:cNvGraphicFramePr/>
          <p:nvPr/>
        </p:nvGraphicFramePr>
        <p:xfrm>
          <a:off x="8192163" y="1813027"/>
          <a:ext cx="3606228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35887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Google Shape;316;p55">
            <a:extLst>
              <a:ext uri="{FF2B5EF4-FFF2-40B4-BE49-F238E27FC236}">
                <a16:creationId xmlns:a16="http://schemas.microsoft.com/office/drawing/2014/main" id="{3E37B6E8-8D3E-F74C-998A-B0A99E825E95}"/>
              </a:ext>
            </a:extLst>
          </p:cNvPr>
          <p:cNvGraphicFramePr/>
          <p:nvPr/>
        </p:nvGraphicFramePr>
        <p:xfrm>
          <a:off x="8195544" y="3919312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82455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351080" y="3919312"/>
          <a:ext cx="3606228" cy="2057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10:35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11:15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11:50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400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662">
            <a:extLst>
              <a:ext uri="{FF2B5EF4-FFF2-40B4-BE49-F238E27FC236}">
                <a16:creationId xmlns:a16="http://schemas.microsoft.com/office/drawing/2014/main" id="{F5E8A809-F15C-F141-918F-7C70CE30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1" y="1218903"/>
            <a:ext cx="3606227" cy="42559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2" name="Rectangle 662">
            <a:extLst>
              <a:ext uri="{FF2B5EF4-FFF2-40B4-BE49-F238E27FC236}">
                <a16:creationId xmlns:a16="http://schemas.microsoft.com/office/drawing/2014/main" id="{D2AB2CAF-D958-0B4C-A891-E023EB1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0" y="4327900"/>
            <a:ext cx="3606227" cy="407133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4295554" y="1984586"/>
            <a:ext cx="3147237" cy="239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sz="2400" dirty="0" err="1">
                <a:solidFill>
                  <a:schemeClr val="accent4"/>
                </a:solidFill>
                <a:latin typeface="Courier" pitchFamily="2" charset="0"/>
              </a:rPr>
              <a:t>aggregateWindow</a:t>
            </a: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sz="2400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sz="2400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sz="2400" dirty="0" err="1">
                <a:solidFill>
                  <a:schemeClr val="accent4"/>
                </a:solidFill>
                <a:latin typeface="Courier" pitchFamily="2" charset="0"/>
              </a:rPr>
              <a:t>fn</a:t>
            </a: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: mean)</a:t>
            </a:r>
            <a:endParaRPr lang="it-IT" sz="2400" dirty="0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A940D-037A-9546-8196-07612813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ED72-8310-3943-9AD1-C15361DEA0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16;p55">
            <a:extLst>
              <a:ext uri="{FF2B5EF4-FFF2-40B4-BE49-F238E27FC236}">
                <a16:creationId xmlns:a16="http://schemas.microsoft.com/office/drawing/2014/main" id="{76D78A7F-7549-6E40-A2EF-43D425AA0E8A}"/>
              </a:ext>
            </a:extLst>
          </p:cNvPr>
          <p:cNvGraphicFramePr/>
          <p:nvPr/>
        </p:nvGraphicFramePr>
        <p:xfrm>
          <a:off x="8195544" y="3919312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82455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Google Shape;316;p55">
            <a:extLst>
              <a:ext uri="{FF2B5EF4-FFF2-40B4-BE49-F238E27FC236}">
                <a16:creationId xmlns:a16="http://schemas.microsoft.com/office/drawing/2014/main" id="{3E37B6E8-8D3E-F74C-998A-B0A99E825E95}"/>
              </a:ext>
            </a:extLst>
          </p:cNvPr>
          <p:cNvGraphicFramePr/>
          <p:nvPr/>
        </p:nvGraphicFramePr>
        <p:xfrm>
          <a:off x="8195544" y="3919312"/>
          <a:ext cx="3606226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300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82455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oogle Shape;315;p55">
            <a:extLst>
              <a:ext uri="{FF2B5EF4-FFF2-40B4-BE49-F238E27FC236}">
                <a16:creationId xmlns:a16="http://schemas.microsoft.com/office/drawing/2014/main" id="{DFC61FDA-4C90-2444-9D9A-50A0EFB81DB9}"/>
              </a:ext>
            </a:extLst>
          </p:cNvPr>
          <p:cNvGraphicFramePr/>
          <p:nvPr/>
        </p:nvGraphicFramePr>
        <p:xfrm>
          <a:off x="8192163" y="1813027"/>
          <a:ext cx="3606228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1500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35887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1B730D6-14C2-1948-B498-5124A0E0EB1A}"/>
              </a:ext>
            </a:extLst>
          </p:cNvPr>
          <p:cNvSpPr/>
          <p:nvPr/>
        </p:nvSpPr>
        <p:spPr>
          <a:xfrm>
            <a:off x="4295554" y="1984586"/>
            <a:ext cx="3147237" cy="239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sz="2400" dirty="0" err="1">
                <a:solidFill>
                  <a:schemeClr val="accent4"/>
                </a:solidFill>
                <a:latin typeface="Courier" pitchFamily="2" charset="0"/>
              </a:rPr>
              <a:t>aggregateWindow</a:t>
            </a: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sz="2400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sz="2400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sz="2400" dirty="0" err="1">
                <a:solidFill>
                  <a:schemeClr val="accent4"/>
                </a:solidFill>
                <a:latin typeface="Courier" pitchFamily="2" charset="0"/>
              </a:rPr>
              <a:t>fn</a:t>
            </a:r>
            <a:r>
              <a:rPr lang="en-GB" sz="2400" dirty="0">
                <a:solidFill>
                  <a:schemeClr val="accent4"/>
                </a:solidFill>
                <a:latin typeface="Courier" pitchFamily="2" charset="0"/>
              </a:rPr>
              <a:t>: mean)</a:t>
            </a:r>
            <a:endParaRPr lang="it-IT" sz="2400" dirty="0">
              <a:solidFill>
                <a:schemeClr val="accent4"/>
              </a:solidFill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5593995" y="2012541"/>
            <a:ext cx="961480" cy="381354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/>
        </p:nvGraphicFramePr>
        <p:xfrm>
          <a:off x="351080" y="801701"/>
          <a:ext cx="3606228" cy="28802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10:45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11:00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2000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11:15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1000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11:30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11:45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3000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Google Shape;315;p55">
            <a:extLst>
              <a:ext uri="{FF2B5EF4-FFF2-40B4-BE49-F238E27FC236}">
                <a16:creationId xmlns:a16="http://schemas.microsoft.com/office/drawing/2014/main" id="{2705353F-6FA7-6443-89A6-26158A714AEB}"/>
              </a:ext>
            </a:extLst>
          </p:cNvPr>
          <p:cNvGraphicFramePr/>
          <p:nvPr/>
        </p:nvGraphicFramePr>
        <p:xfrm>
          <a:off x="8192163" y="1813027"/>
          <a:ext cx="3606228" cy="16458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1500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system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2000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35887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,_field=system]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/>
        </p:nvGraphicFramePr>
        <p:xfrm>
          <a:off x="351080" y="3919312"/>
          <a:ext cx="3606228" cy="2057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3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_time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host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_field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_value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10:35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100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11:15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200</a:t>
                      </a:r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500" dirty="0"/>
                        <a:t>11:50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serverA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/>
                        <a:t>idle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500" dirty="0"/>
                        <a:t>400</a:t>
                      </a:r>
                    </a:p>
                  </a:txBody>
                  <a:tcPr marL="91433" marR="91433" marT="91433" marB="91433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406387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/>
                        <a:t>GroupKey</a:t>
                      </a:r>
                      <a:r>
                        <a:rPr lang="en" sz="1500" dirty="0"/>
                        <a:t>[host=</a:t>
                      </a:r>
                      <a:r>
                        <a:rPr lang="en" sz="1500" dirty="0" err="1"/>
                        <a:t>serverA</a:t>
                      </a:r>
                      <a:r>
                        <a:rPr lang="en" sz="1500" dirty="0"/>
                        <a:t>,_field=idle]</a:t>
                      </a:r>
                      <a:endParaRPr sz="1500" dirty="0"/>
                    </a:p>
                  </a:txBody>
                  <a:tcPr marL="91433" marR="91433" marT="91433" marB="91433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662">
            <a:extLst>
              <a:ext uri="{FF2B5EF4-FFF2-40B4-BE49-F238E27FC236}">
                <a16:creationId xmlns:a16="http://schemas.microsoft.com/office/drawing/2014/main" id="{70838878-98F6-AF4D-BE69-AD97CAF4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1" y="1601974"/>
            <a:ext cx="3606227" cy="163032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9" name="Rectangle 662">
            <a:extLst>
              <a:ext uri="{FF2B5EF4-FFF2-40B4-BE49-F238E27FC236}">
                <a16:creationId xmlns:a16="http://schemas.microsoft.com/office/drawing/2014/main" id="{FA27D16D-69D5-0B4E-B7CE-22197462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0" y="4749210"/>
            <a:ext cx="3606227" cy="79564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6000" tIns="48000" rIns="48000" bIns="48000" anchor="ctr"/>
          <a:lstStyle/>
          <a:p>
            <a:endParaRPr lang="it-IT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6D193-F199-FE4C-B877-C016ACCFBA66}"/>
              </a:ext>
            </a:extLst>
          </p:cNvPr>
          <p:cNvSpPr txBox="1"/>
          <p:nvPr/>
        </p:nvSpPr>
        <p:spPr>
          <a:xfrm>
            <a:off x="4824445" y="1039662"/>
            <a:ext cx="696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NOTE: The start time is included, the stop time  is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B8F1B-30C1-E445-BB10-92B92DDE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C0236-2930-E24A-B295-B9BD3D4044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05A42-D23F-DA40-8DEE-D46DC59DBA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>
              <a:latin typeface="Roboto Mono" pitchFamily="2" charset="0"/>
              <a:ea typeface="Roboto Mo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11" y="1659119"/>
            <a:ext cx="9433259" cy="197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E7AD5-E98D-B347-90F8-68CA1329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11" y="4262755"/>
            <a:ext cx="9466917" cy="19839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883953" y="3475505"/>
            <a:ext cx="908865" cy="103428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792818" y="3744176"/>
            <a:ext cx="7130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(every: </a:t>
            </a:r>
            <a:r>
              <a:rPr lang="en-GB" sz="2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m, </a:t>
            </a:r>
            <a:r>
              <a:rPr lang="en-GB" sz="2400" dirty="0" err="1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fn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: mean)</a:t>
            </a:r>
          </a:p>
        </p:txBody>
      </p:sp>
    </p:spTree>
    <p:extLst>
      <p:ext uri="{BB962C8B-B14F-4D97-AF65-F5344CB8AC3E}">
        <p14:creationId xmlns:p14="http://schemas.microsoft.com/office/powerpoint/2010/main" val="10657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E6B2C-B910-7E4C-9CE0-8EF9A35B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11" y="4247202"/>
            <a:ext cx="9433259" cy="193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24681-E088-244F-950B-06B6C3FC77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11" y="1659119"/>
            <a:ext cx="9433259" cy="197684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883953" y="3475505"/>
            <a:ext cx="908865" cy="1034287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792818" y="3744176"/>
            <a:ext cx="7130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(every: </a:t>
            </a:r>
            <a:r>
              <a:rPr lang="en-GB" sz="2400" dirty="0">
                <a:solidFill>
                  <a:schemeClr val="accent1"/>
                </a:solidFill>
                <a:latin typeface="Roboto Mono" pitchFamily="2" charset="0"/>
                <a:ea typeface="Roboto Mono" pitchFamily="2" charset="0"/>
              </a:rPr>
              <a:t>5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m, </a:t>
            </a:r>
            <a:r>
              <a:rPr lang="en-GB" sz="2400" dirty="0" err="1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fn</a:t>
            </a:r>
            <a:r>
              <a:rPr lang="en-GB" sz="2400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: mean)</a:t>
            </a:r>
          </a:p>
        </p:txBody>
      </p:sp>
    </p:spTree>
    <p:extLst>
      <p:ext uri="{BB962C8B-B14F-4D97-AF65-F5344CB8AC3E}">
        <p14:creationId xmlns:p14="http://schemas.microsoft.com/office/powerpoint/2010/main" val="35751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AE05D-1F6D-ED41-AA74-5DD924C02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119"/>
            <a:ext cx="12192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10802679" y="5107343"/>
            <a:ext cx="1219200" cy="12192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5943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11378409" y="2800894"/>
            <a:ext cx="402451" cy="353557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9263238" y="3196591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9104055" y="2920404"/>
            <a:ext cx="408864" cy="96072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7428618" y="3664425"/>
            <a:ext cx="558397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7230143" y="3430769"/>
            <a:ext cx="297712" cy="822252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4522382" y="4777566"/>
            <a:ext cx="652132" cy="4394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9594805" y="3400763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sz="2400" b="1" dirty="0"/>
              <a:t>Learning goals</a:t>
            </a:r>
            <a:r>
              <a:rPr lang="en-US" sz="2400" dirty="0"/>
              <a:t>:</a:t>
            </a:r>
          </a:p>
          <a:p>
            <a:r>
              <a:rPr lang="en-US" sz="2400" dirty="0" err="1"/>
              <a:t>aggregateWindow</a:t>
            </a:r>
            <a:endParaRPr lang="en-US" sz="2400" dirty="0"/>
          </a:p>
          <a:p>
            <a:pPr marL="126997" indent="0"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9570789" y="3239631"/>
            <a:ext cx="184299" cy="155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9484320" y="3418919"/>
            <a:ext cx="87001" cy="60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4503257" y="-1340966"/>
            <a:ext cx="6400452" cy="934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5922638" y="345956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8266526" y="283694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Extract the moving average of the temperatures observed in the cooking base area over a window of 2 minutes </a:t>
            </a:r>
          </a:p>
          <a:p>
            <a:r>
              <a:rPr lang="en-GB" dirty="0"/>
              <a:t>Extract the moving average of the temperatures observed by S2 over a window of 3 minutes</a:t>
            </a:r>
          </a:p>
        </p:txBody>
      </p:sp>
    </p:spTree>
    <p:extLst>
      <p:ext uri="{BB962C8B-B14F-4D97-AF65-F5344CB8AC3E}">
        <p14:creationId xmlns:p14="http://schemas.microsoft.com/office/powerpoint/2010/main" val="41389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82DE55-F59F-AA4D-8994-91D3E2E41808}"/>
              </a:ext>
            </a:extLst>
          </p:cNvPr>
          <p:cNvSpPr txBox="1">
            <a:spLocks/>
          </p:cNvSpPr>
          <p:nvPr/>
        </p:nvSpPr>
        <p:spPr>
          <a:xfrm>
            <a:off x="623739" y="901686"/>
            <a:ext cx="10944523" cy="7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Take home message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67B5A6E-BBC6-0745-AFDA-0D378D19D3A7}"/>
              </a:ext>
            </a:extLst>
          </p:cNvPr>
          <p:cNvSpPr txBox="1">
            <a:spLocks/>
          </p:cNvSpPr>
          <p:nvPr/>
        </p:nvSpPr>
        <p:spPr>
          <a:xfrm>
            <a:off x="623739" y="1748003"/>
            <a:ext cx="10944464" cy="42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</a:rPr>
              <a:t>The</a:t>
            </a:r>
            <a:r>
              <a:rPr lang="en-GB" sz="2800" dirty="0"/>
              <a:t> </a:t>
            </a:r>
            <a:r>
              <a:rPr lang="en-GB" sz="2800" dirty="0" err="1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sz="2800" dirty="0">
                <a:solidFill>
                  <a:schemeClr val="accent4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function eases the </a:t>
            </a:r>
            <a:r>
              <a:rPr lang="en-GB" sz="2800" b="1" dirty="0" err="1">
                <a:solidFill>
                  <a:schemeClr val="accent4"/>
                </a:solidFill>
              </a:rPr>
              <a:t>downsampling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tx1"/>
                </a:solidFill>
              </a:rPr>
              <a:t>task</a:t>
            </a:r>
          </a:p>
          <a:p>
            <a:r>
              <a:rPr lang="en-GB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The</a:t>
            </a:r>
            <a:r>
              <a:rPr lang="en-GB" sz="2800" dirty="0"/>
              <a:t> </a:t>
            </a:r>
            <a:r>
              <a:rPr lang="en-GB" sz="2800" b="1" dirty="0" err="1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createEmpty</a:t>
            </a:r>
            <a:r>
              <a:rPr lang="en-GB" sz="2800" b="1" dirty="0">
                <a:solidFill>
                  <a:schemeClr val="accent3"/>
                </a:solidFill>
              </a:rPr>
              <a:t> flag </a:t>
            </a:r>
            <a:r>
              <a:rPr lang="en-GB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changes the behaviour of the </a:t>
            </a:r>
            <a:r>
              <a:rPr lang="en-GB" sz="28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aggregateWindow</a:t>
            </a:r>
            <a:r>
              <a:rPr lang="en-GB" sz="28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() function.</a:t>
            </a:r>
          </a:p>
          <a:p>
            <a:pPr lvl="1"/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If </a:t>
            </a:r>
            <a:r>
              <a:rPr lang="en-GB" sz="24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createEmpty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=</a:t>
            </a:r>
            <a:r>
              <a:rPr lang="en-GB" sz="24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GB" sz="2400" b="1" dirty="0">
                <a:ln>
                  <a:solidFill>
                    <a:sysClr val="windowText" lastClr="000000"/>
                  </a:solidFill>
                </a:ln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false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latin typeface="Roboto Mono" pitchFamily="2" charset="0"/>
                <a:ea typeface="Roboto Mono" pitchFamily="2" charset="0"/>
              </a:rPr>
              <a:t> 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the </a:t>
            </a:r>
            <a:r>
              <a:rPr lang="en-GB" sz="24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 function does </a:t>
            </a:r>
            <a:r>
              <a:rPr lang="en-GB" sz="24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no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t consider the </a:t>
            </a:r>
            <a:r>
              <a:rPr lang="en-GB" sz="24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empty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GB" sz="24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windows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 in the aggregation</a:t>
            </a:r>
          </a:p>
          <a:p>
            <a:pPr lvl="1"/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If </a:t>
            </a:r>
            <a:r>
              <a:rPr lang="en-GB" sz="24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createEmpty</a:t>
            </a:r>
            <a:r>
              <a:rPr lang="en-GB" sz="2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 = </a:t>
            </a:r>
            <a:r>
              <a:rPr lang="en-GB" sz="2400" b="1" dirty="0">
                <a:solidFill>
                  <a:schemeClr val="accent3"/>
                </a:solidFill>
                <a:latin typeface="Roboto Mono" pitchFamily="2" charset="0"/>
                <a:ea typeface="Roboto Mono" pitchFamily="2" charset="0"/>
              </a:rPr>
              <a:t>true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(default) the </a:t>
            </a:r>
            <a:r>
              <a:rPr lang="en-GB" sz="24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aggregateWindow</a:t>
            </a:r>
            <a:r>
              <a:rPr lang="en-GB" sz="24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GB" sz="2400" dirty="0">
                <a:solidFill>
                  <a:schemeClr val="tx1"/>
                </a:solidFill>
              </a:rPr>
              <a:t> function considers </a:t>
            </a:r>
            <a:r>
              <a:rPr lang="en-GB" sz="2400" b="1" dirty="0">
                <a:solidFill>
                  <a:schemeClr val="accent3"/>
                </a:solidFill>
              </a:rPr>
              <a:t>all the windows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938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Flux is a functional data scripting and query language</a:t>
            </a:r>
          </a:p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noProof="0" dirty="0"/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  <a:p>
            <a:pPr lvl="1"/>
            <a:r>
              <a:rPr lang="en-US" noProof="0" dirty="0"/>
              <a:t>Shareable: developers read more code than we write</a:t>
            </a:r>
          </a:p>
        </p:txBody>
      </p:sp>
    </p:spTree>
    <p:extLst>
      <p:ext uri="{BB962C8B-B14F-4D97-AF65-F5344CB8AC3E}">
        <p14:creationId xmlns:p14="http://schemas.microsoft.com/office/powerpoint/2010/main" val="313275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56144-C69D-2042-9157-80A7ED3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Flux? (cont.)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9423-3948-4348-8C82-339A569207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06390">
              <a:spcBef>
                <a:spcPts val="0"/>
              </a:spcBef>
              <a:buSzPts val="1200"/>
              <a:buChar char="●"/>
            </a:pPr>
            <a:r>
              <a:rPr lang="en-US" dirty="0"/>
              <a:t>Open Source (MIT)</a:t>
            </a:r>
          </a:p>
          <a:p>
            <a:pPr indent="-406390">
              <a:spcBef>
                <a:spcPts val="0"/>
              </a:spcBef>
              <a:buSzPts val="1200"/>
              <a:buChar char="●"/>
            </a:pPr>
            <a:r>
              <a:rPr lang="en-US" dirty="0"/>
              <a:t>Data-first mentality 	</a:t>
            </a:r>
          </a:p>
          <a:p>
            <a:pPr indent="-406390">
              <a:spcBef>
                <a:spcPts val="0"/>
              </a:spcBef>
              <a:buSzPts val="1200"/>
              <a:buChar char="●"/>
            </a:pPr>
            <a:r>
              <a:rPr lang="en-US" dirty="0"/>
              <a:t>Streaming Data</a:t>
            </a:r>
          </a:p>
          <a:p>
            <a:pPr indent="-406390">
              <a:spcBef>
                <a:spcPts val="0"/>
              </a:spcBef>
              <a:buSzPts val="1200"/>
              <a:buChar char="●"/>
            </a:pPr>
            <a:r>
              <a:rPr lang="en-US" dirty="0"/>
              <a:t>Planner-optimized</a:t>
            </a:r>
          </a:p>
          <a:p>
            <a:pPr indent="-406390">
              <a:spcBef>
                <a:spcPts val="0"/>
              </a:spcBef>
              <a:buSzPts val="1200"/>
              <a:buChar char="●"/>
            </a:pPr>
            <a:r>
              <a:rPr lang="en-US" dirty="0"/>
              <a:t>Compatible with multiple sources and sinks</a:t>
            </a:r>
          </a:p>
        </p:txBody>
      </p:sp>
    </p:spTree>
    <p:extLst>
      <p:ext uri="{BB962C8B-B14F-4D97-AF65-F5344CB8AC3E}">
        <p14:creationId xmlns:p14="http://schemas.microsoft.com/office/powerpoint/2010/main" val="82144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Flux vs. </a:t>
            </a:r>
            <a:r>
              <a:rPr lang="en-US" noProof="0" dirty="0" err="1"/>
              <a:t>InfluxQL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795" name="Google Shape;795;p90"/>
          <p:cNvSpPr txBox="1"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533" dirty="0"/>
              <a:t>Flux is an alternative to </a:t>
            </a:r>
            <a:r>
              <a:rPr lang="en-US" sz="2533" dirty="0" err="1"/>
              <a:t>InfluxQL</a:t>
            </a:r>
            <a:r>
              <a:rPr lang="en-US" sz="2533" dirty="0"/>
              <a:t> with additional functionality like:</a:t>
            </a:r>
          </a:p>
          <a:p>
            <a:pPr lvl="1"/>
            <a:r>
              <a:rPr lang="en-US" sz="2533" dirty="0"/>
              <a:t>Joins</a:t>
            </a:r>
          </a:p>
          <a:p>
            <a:pPr lvl="1"/>
            <a:r>
              <a:rPr lang="en-US" sz="2533" dirty="0"/>
              <a:t>Math across measurements</a:t>
            </a:r>
          </a:p>
          <a:p>
            <a:pPr lvl="1"/>
            <a:r>
              <a:rPr lang="en-US" sz="2533" dirty="0"/>
              <a:t>Sort by any column</a:t>
            </a:r>
          </a:p>
          <a:p>
            <a:pPr lvl="1"/>
            <a:r>
              <a:rPr lang="en-US" sz="2533" dirty="0"/>
              <a:t>Pivot</a:t>
            </a:r>
          </a:p>
          <a:p>
            <a:pPr lvl="1"/>
            <a:r>
              <a:rPr lang="en-US" sz="2533" dirty="0"/>
              <a:t>Histograms</a:t>
            </a:r>
          </a:p>
          <a:p>
            <a:pPr lvl="1"/>
            <a:r>
              <a:rPr lang="en-US" sz="2533" dirty="0"/>
              <a:t>Covariance</a:t>
            </a:r>
          </a:p>
          <a:p>
            <a:endParaRPr lang="en-US" sz="2533" dirty="0"/>
          </a:p>
          <a:p>
            <a:r>
              <a:rPr lang="en-US" sz="2533" dirty="0"/>
              <a:t>Reference: </a:t>
            </a:r>
            <a:r>
              <a:rPr lang="en-US" sz="2533" dirty="0">
                <a:hlinkClick r:id="rId3"/>
              </a:rPr>
              <a:t>https://v2.docs.influxdata.com/v2.0/query-data/</a:t>
            </a:r>
            <a:r>
              <a:rPr lang="en-US" sz="2533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533" dirty="0"/>
          </a:p>
          <a:p>
            <a:r>
              <a:rPr lang="en-US" sz="2533" dirty="0"/>
              <a:t>Every Flux query needs:</a:t>
            </a:r>
          </a:p>
          <a:p>
            <a:pPr lvl="1"/>
            <a:r>
              <a:rPr lang="en-US" sz="2533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2533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2533" dirty="0">
                <a:solidFill>
                  <a:schemeClr val="accent2">
                    <a:lumMod val="75000"/>
                  </a:schemeClr>
                </a:solidFill>
              </a:rPr>
              <a:t>data filters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5147508" y="2688663"/>
            <a:ext cx="6096000" cy="35787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24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24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24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sz="24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sz="24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sz="24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2400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24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24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2400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24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sz="2400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24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24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2400" dirty="0" err="1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2400" dirty="0">
                <a:solidFill>
                  <a:schemeClr val="accent2">
                    <a:lumMod val="7500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B5CBC-91F4-0947-AA95-CD4B178AF67A}"/>
              </a:ext>
            </a:extLst>
          </p:cNvPr>
          <p:cNvSpPr/>
          <p:nvPr/>
        </p:nvSpPr>
        <p:spPr>
          <a:xfrm>
            <a:off x="1613684" y="5128390"/>
            <a:ext cx="37048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E7C3CD2-254B-6B43-9E1E-8808F4D97795}"/>
              </a:ext>
            </a:extLst>
          </p:cNvPr>
          <p:cNvSpPr/>
          <p:nvPr/>
        </p:nvSpPr>
        <p:spPr>
          <a:xfrm>
            <a:off x="4309731" y="4139614"/>
            <a:ext cx="1360967" cy="1032469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25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53385" y="193158"/>
                  <a:pt x="1020725" y="0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8294103" y="1996169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9785524" y="2511173"/>
            <a:ext cx="1457985" cy="1146427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032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63711" y="298491"/>
                  <a:pt x="1062032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77BD8A3-AB88-8F41-9716-F0FB4A10AB5D}"/>
              </a:ext>
            </a:extLst>
          </p:cNvPr>
          <p:cNvSpPr/>
          <p:nvPr/>
        </p:nvSpPr>
        <p:spPr>
          <a:xfrm rot="17509212">
            <a:off x="9526377" y="2688511"/>
            <a:ext cx="357211" cy="24627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2408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7" grpId="0"/>
      <p:bldP spid="9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t"/>
      <a:lstStyle>
        <a:defPPr algn="ctr">
          <a:defRPr dirty="0" err="1" smtClean="0">
            <a:solidFill>
              <a:srgbClr val="000000"/>
            </a:solidFill>
            <a:latin typeface="Helvetica Neue"/>
            <a:cs typeface="Courier New" panose="020703090202050204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>
        <a:spAutoFit/>
      </a:bodyPr>
      <a:lstStyle>
        <a:defPPr algn="l" defTabSz="914400" rtl="0" eaLnBrk="1" latinLnBrk="0" hangingPunct="1">
          <a:lnSpc>
            <a:spcPct val="100000"/>
          </a:lnSpc>
          <a:spcBef>
            <a:spcPts val="1000"/>
          </a:spcBef>
          <a:buClrTx/>
          <a:buSzPct val="100000"/>
          <a:tabLst/>
          <a:defRPr sz="2400" kern="1200" dirty="0" err="1" smtClean="0">
            <a:solidFill>
              <a:srgbClr val="2C2C38"/>
            </a:solidFill>
            <a:latin typeface="Rubik" pitchFamily="2" charset="-79"/>
            <a:ea typeface="Helvetica Neue" charset="0"/>
            <a:cs typeface="Rubik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lides 1" id="{A18CD075-499E-6A42-B54F-2E09645037C7}" vid="{95D5B01B-A036-554D-B20A-B4CE2F5E1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1567</Words>
  <Application>Microsoft Macintosh PowerPoint</Application>
  <PresentationFormat>Widescreen</PresentationFormat>
  <Paragraphs>476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.AppleSystemUIFont</vt:lpstr>
      <vt:lpstr>Arial</vt:lpstr>
      <vt:lpstr>Calibri</vt:lpstr>
      <vt:lpstr>Calibri Light</vt:lpstr>
      <vt:lpstr>Courier</vt:lpstr>
      <vt:lpstr>Helvetica</vt:lpstr>
      <vt:lpstr>Helvetica Neue</vt:lpstr>
      <vt:lpstr>Helvetica Neue Light</vt:lpstr>
      <vt:lpstr>LucidaGrande</vt:lpstr>
      <vt:lpstr>Roboto Mono</vt:lpstr>
      <vt:lpstr>Rubik</vt:lpstr>
      <vt:lpstr>Rubik Medium</vt:lpstr>
      <vt:lpstr>Wingdings</vt:lpstr>
      <vt:lpstr>Office Theme</vt:lpstr>
      <vt:lpstr>InfluxDays Template</vt:lpstr>
      <vt:lpstr>Data Analysis</vt:lpstr>
      <vt:lpstr>Introduction</vt:lpstr>
      <vt:lpstr>Data Lifecycle</vt:lpstr>
      <vt:lpstr>Data Lifecycle</vt:lpstr>
      <vt:lpstr>Flux</vt:lpstr>
      <vt:lpstr>What Is Flux?</vt:lpstr>
      <vt:lpstr>What is Flux? (cont.)</vt:lpstr>
      <vt:lpstr> Flux vs. InfluxQL </vt:lpstr>
      <vt:lpstr>Basic Flux Language Elements</vt:lpstr>
      <vt:lpstr>Flux Data Model</vt:lpstr>
      <vt:lpstr>From bucket to tables</vt:lpstr>
      <vt:lpstr>Query Process</vt:lpstr>
      <vt:lpstr>PowerPoint Presentation</vt:lpstr>
      <vt:lpstr>The Life of a Flux Query</vt:lpstr>
      <vt:lpstr>Wrap up of Key terms and terminology</vt:lpstr>
      <vt:lpstr>Exploring Flux Basics</vt:lpstr>
      <vt:lpstr>Key concepts</vt:lpstr>
      <vt:lpstr>Windows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Exploring Flux Windowing</vt:lpstr>
      <vt:lpstr>Recall</vt:lpstr>
      <vt:lpstr>Windows</vt:lpstr>
      <vt:lpstr>Tumble?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Recall the Query Process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</dc:title>
  <dc:creator>Chris Churilo</dc:creator>
  <cp:lastModifiedBy>Chris Churilo</cp:lastModifiedBy>
  <cp:revision>26</cp:revision>
  <dcterms:created xsi:type="dcterms:W3CDTF">2019-09-26T16:48:43Z</dcterms:created>
  <dcterms:modified xsi:type="dcterms:W3CDTF">2019-09-26T22:35:00Z</dcterms:modified>
</cp:coreProperties>
</file>